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592" r:id="rId2"/>
    <p:sldId id="593" r:id="rId3"/>
    <p:sldId id="597" r:id="rId4"/>
    <p:sldId id="598" r:id="rId5"/>
    <p:sldId id="599" r:id="rId6"/>
    <p:sldId id="600" r:id="rId7"/>
    <p:sldId id="594" r:id="rId8"/>
    <p:sldId id="601" r:id="rId9"/>
    <p:sldId id="603" r:id="rId10"/>
    <p:sldId id="602" r:id="rId11"/>
    <p:sldId id="605" r:id="rId12"/>
    <p:sldId id="604" r:id="rId13"/>
    <p:sldId id="595" r:id="rId14"/>
    <p:sldId id="596" r:id="rId15"/>
    <p:sldId id="607" r:id="rId16"/>
    <p:sldId id="606" r:id="rId17"/>
  </p:sldIdLst>
  <p:sldSz cx="9144000" cy="6858000" type="screen4x3"/>
  <p:notesSz cx="7102475" cy="9388475"/>
  <p:defaultTextStyle>
    <a:defPPr>
      <a:defRPr lang="en-US"/>
    </a:defPPr>
    <a:lvl1pPr algn="l" rtl="0" fontAlgn="base">
      <a:spcBef>
        <a:spcPct val="50000"/>
      </a:spcBef>
      <a:spcAft>
        <a:spcPct val="0"/>
      </a:spcAft>
      <a:buChar char="•"/>
      <a:defRPr sz="2000" b="1" kern="1200">
        <a:solidFill>
          <a:schemeClr val="tx1"/>
        </a:solidFill>
        <a:latin typeface="Arial" pitchFamily="34" charset="0"/>
        <a:ea typeface="+mn-ea"/>
        <a:cs typeface="+mn-cs"/>
      </a:defRPr>
    </a:lvl1pPr>
    <a:lvl2pPr marL="457200" algn="l" rtl="0" fontAlgn="base">
      <a:spcBef>
        <a:spcPct val="50000"/>
      </a:spcBef>
      <a:spcAft>
        <a:spcPct val="0"/>
      </a:spcAft>
      <a:buChar char="•"/>
      <a:defRPr sz="2000" b="1" kern="1200">
        <a:solidFill>
          <a:schemeClr val="tx1"/>
        </a:solidFill>
        <a:latin typeface="Arial" pitchFamily="34" charset="0"/>
        <a:ea typeface="+mn-ea"/>
        <a:cs typeface="+mn-cs"/>
      </a:defRPr>
    </a:lvl2pPr>
    <a:lvl3pPr marL="914400" algn="l" rtl="0" fontAlgn="base">
      <a:spcBef>
        <a:spcPct val="50000"/>
      </a:spcBef>
      <a:spcAft>
        <a:spcPct val="0"/>
      </a:spcAft>
      <a:buChar char="•"/>
      <a:defRPr sz="2000" b="1" kern="1200">
        <a:solidFill>
          <a:schemeClr val="tx1"/>
        </a:solidFill>
        <a:latin typeface="Arial" pitchFamily="34" charset="0"/>
        <a:ea typeface="+mn-ea"/>
        <a:cs typeface="+mn-cs"/>
      </a:defRPr>
    </a:lvl3pPr>
    <a:lvl4pPr marL="1371600" algn="l" rtl="0" fontAlgn="base">
      <a:spcBef>
        <a:spcPct val="50000"/>
      </a:spcBef>
      <a:spcAft>
        <a:spcPct val="0"/>
      </a:spcAft>
      <a:buChar char="•"/>
      <a:defRPr sz="2000" b="1" kern="1200">
        <a:solidFill>
          <a:schemeClr val="tx1"/>
        </a:solidFill>
        <a:latin typeface="Arial" pitchFamily="34" charset="0"/>
        <a:ea typeface="+mn-ea"/>
        <a:cs typeface="+mn-cs"/>
      </a:defRPr>
    </a:lvl4pPr>
    <a:lvl5pPr marL="1828800" algn="l" rtl="0" fontAlgn="base">
      <a:spcBef>
        <a:spcPct val="50000"/>
      </a:spcBef>
      <a:spcAft>
        <a:spcPct val="0"/>
      </a:spcAft>
      <a:buChar char="•"/>
      <a:defRPr sz="2000" b="1" kern="1200">
        <a:solidFill>
          <a:schemeClr val="tx1"/>
        </a:solidFill>
        <a:latin typeface="Arial" pitchFamily="34" charset="0"/>
        <a:ea typeface="+mn-ea"/>
        <a:cs typeface="+mn-cs"/>
      </a:defRPr>
    </a:lvl5pPr>
    <a:lvl6pPr marL="2286000" algn="l" defTabSz="914400" rtl="0" eaLnBrk="1" latinLnBrk="0" hangingPunct="1">
      <a:defRPr sz="2000" b="1" kern="1200">
        <a:solidFill>
          <a:schemeClr val="tx1"/>
        </a:solidFill>
        <a:latin typeface="Arial" pitchFamily="34" charset="0"/>
        <a:ea typeface="+mn-ea"/>
        <a:cs typeface="+mn-cs"/>
      </a:defRPr>
    </a:lvl6pPr>
    <a:lvl7pPr marL="2743200" algn="l" defTabSz="914400" rtl="0" eaLnBrk="1" latinLnBrk="0" hangingPunct="1">
      <a:defRPr sz="2000" b="1" kern="1200">
        <a:solidFill>
          <a:schemeClr val="tx1"/>
        </a:solidFill>
        <a:latin typeface="Arial" pitchFamily="34" charset="0"/>
        <a:ea typeface="+mn-ea"/>
        <a:cs typeface="+mn-cs"/>
      </a:defRPr>
    </a:lvl7pPr>
    <a:lvl8pPr marL="3200400" algn="l" defTabSz="914400" rtl="0" eaLnBrk="1" latinLnBrk="0" hangingPunct="1">
      <a:defRPr sz="2000" b="1" kern="1200">
        <a:solidFill>
          <a:schemeClr val="tx1"/>
        </a:solidFill>
        <a:latin typeface="Arial" pitchFamily="34" charset="0"/>
        <a:ea typeface="+mn-ea"/>
        <a:cs typeface="+mn-cs"/>
      </a:defRPr>
    </a:lvl8pPr>
    <a:lvl9pPr marL="3657600" algn="l" defTabSz="914400" rtl="0" eaLnBrk="1" latinLnBrk="0" hangingPunct="1">
      <a:defRPr sz="20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4364"/>
    <a:srgbClr val="000066"/>
    <a:srgbClr val="006600"/>
    <a:srgbClr val="0066FF"/>
    <a:srgbClr val="024262"/>
    <a:srgbClr val="000000"/>
    <a:srgbClr val="CC3300"/>
    <a:srgbClr val="FF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4671" autoAdjust="0"/>
  </p:normalViewPr>
  <p:slideViewPr>
    <p:cSldViewPr snapToGrid="0">
      <p:cViewPr varScale="1">
        <p:scale>
          <a:sx n="66" d="100"/>
          <a:sy n="66" d="100"/>
        </p:scale>
        <p:origin x="-1662"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p:scale>
          <a:sx n="60" d="100"/>
          <a:sy n="60" d="100"/>
        </p:scale>
        <p:origin x="-2616" y="66"/>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Base</c:v>
                </c:pt>
              </c:strCache>
            </c:strRef>
          </c:tx>
          <c:spPr>
            <a:ln w="34925">
              <a:solidFill>
                <a:srgbClr val="C00000"/>
              </a:solidFill>
            </a:ln>
          </c:spPr>
          <c:marker>
            <c:symbol val="none"/>
          </c:marker>
          <c:dLbls>
            <c:dLbl>
              <c:idx val="177"/>
              <c:layout>
                <c:manualLayout>
                  <c:x val="-2.1604938271604958E-2"/>
                  <c:y val="-5.6120653217889761E-2"/>
                </c:manualLayout>
              </c:layout>
              <c:spPr/>
              <c:txPr>
                <a:bodyPr/>
                <a:lstStyle/>
                <a:p>
                  <a:pPr>
                    <a:defRPr b="1" baseline="0">
                      <a:solidFill>
                        <a:srgbClr val="C00000"/>
                      </a:solidFil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Sheet1!$B$2:$B$179</c:f>
              <c:numCache>
                <c:formatCode>#,##0</c:formatCode>
                <c:ptCount val="178"/>
                <c:pt idx="0" formatCode="General">
                  <c:v>155071</c:v>
                </c:pt>
                <c:pt idx="1">
                  <c:v>155071</c:v>
                </c:pt>
                <c:pt idx="2">
                  <c:v>155071</c:v>
                </c:pt>
                <c:pt idx="3">
                  <c:v>155071</c:v>
                </c:pt>
                <c:pt idx="4">
                  <c:v>155071</c:v>
                </c:pt>
                <c:pt idx="5">
                  <c:v>155071</c:v>
                </c:pt>
                <c:pt idx="6">
                  <c:v>155071</c:v>
                </c:pt>
                <c:pt idx="7">
                  <c:v>155071</c:v>
                </c:pt>
                <c:pt idx="8">
                  <c:v>155071</c:v>
                </c:pt>
                <c:pt idx="9">
                  <c:v>155071</c:v>
                </c:pt>
                <c:pt idx="10">
                  <c:v>155071</c:v>
                </c:pt>
                <c:pt idx="11">
                  <c:v>155071</c:v>
                </c:pt>
                <c:pt idx="12">
                  <c:v>155071</c:v>
                </c:pt>
                <c:pt idx="13">
                  <c:v>155071</c:v>
                </c:pt>
                <c:pt idx="14">
                  <c:v>155071</c:v>
                </c:pt>
                <c:pt idx="15">
                  <c:v>155071</c:v>
                </c:pt>
                <c:pt idx="16">
                  <c:v>155071</c:v>
                </c:pt>
                <c:pt idx="17">
                  <c:v>155071</c:v>
                </c:pt>
                <c:pt idx="18">
                  <c:v>155071</c:v>
                </c:pt>
                <c:pt idx="19">
                  <c:v>155071</c:v>
                </c:pt>
                <c:pt idx="20">
                  <c:v>155071</c:v>
                </c:pt>
                <c:pt idx="21">
                  <c:v>155071</c:v>
                </c:pt>
                <c:pt idx="22">
                  <c:v>155071</c:v>
                </c:pt>
                <c:pt idx="23">
                  <c:v>155071</c:v>
                </c:pt>
                <c:pt idx="24">
                  <c:v>155071</c:v>
                </c:pt>
                <c:pt idx="25">
                  <c:v>155071</c:v>
                </c:pt>
                <c:pt idx="26">
                  <c:v>155071</c:v>
                </c:pt>
                <c:pt idx="27">
                  <c:v>155071</c:v>
                </c:pt>
                <c:pt idx="28">
                  <c:v>155071</c:v>
                </c:pt>
                <c:pt idx="29">
                  <c:v>155071</c:v>
                </c:pt>
                <c:pt idx="30">
                  <c:v>155071</c:v>
                </c:pt>
                <c:pt idx="31">
                  <c:v>155071</c:v>
                </c:pt>
                <c:pt idx="32">
                  <c:v>155071</c:v>
                </c:pt>
                <c:pt idx="33">
                  <c:v>155071</c:v>
                </c:pt>
                <c:pt idx="34">
                  <c:v>155071</c:v>
                </c:pt>
                <c:pt idx="35">
                  <c:v>155071</c:v>
                </c:pt>
                <c:pt idx="36">
                  <c:v>155071</c:v>
                </c:pt>
                <c:pt idx="37">
                  <c:v>155071</c:v>
                </c:pt>
                <c:pt idx="38">
                  <c:v>155071</c:v>
                </c:pt>
                <c:pt idx="39">
                  <c:v>155071</c:v>
                </c:pt>
                <c:pt idx="40">
                  <c:v>155071</c:v>
                </c:pt>
                <c:pt idx="41">
                  <c:v>155071</c:v>
                </c:pt>
                <c:pt idx="42">
                  <c:v>155071</c:v>
                </c:pt>
                <c:pt idx="43">
                  <c:v>155071</c:v>
                </c:pt>
                <c:pt idx="44">
                  <c:v>155071</c:v>
                </c:pt>
                <c:pt idx="45">
                  <c:v>155071</c:v>
                </c:pt>
                <c:pt idx="46">
                  <c:v>155071</c:v>
                </c:pt>
                <c:pt idx="47">
                  <c:v>155071</c:v>
                </c:pt>
                <c:pt idx="48">
                  <c:v>155071</c:v>
                </c:pt>
                <c:pt idx="49">
                  <c:v>155071</c:v>
                </c:pt>
                <c:pt idx="50">
                  <c:v>155071</c:v>
                </c:pt>
                <c:pt idx="51">
                  <c:v>155071</c:v>
                </c:pt>
                <c:pt idx="52">
                  <c:v>155071</c:v>
                </c:pt>
                <c:pt idx="53">
                  <c:v>155071</c:v>
                </c:pt>
                <c:pt idx="54">
                  <c:v>155071</c:v>
                </c:pt>
                <c:pt idx="55">
                  <c:v>155071</c:v>
                </c:pt>
                <c:pt idx="56">
                  <c:v>155071</c:v>
                </c:pt>
                <c:pt idx="57">
                  <c:v>155071</c:v>
                </c:pt>
                <c:pt idx="58">
                  <c:v>155071</c:v>
                </c:pt>
                <c:pt idx="59">
                  <c:v>155071</c:v>
                </c:pt>
                <c:pt idx="60">
                  <c:v>155071</c:v>
                </c:pt>
                <c:pt idx="61">
                  <c:v>155071</c:v>
                </c:pt>
                <c:pt idx="62">
                  <c:v>155071</c:v>
                </c:pt>
                <c:pt idx="63">
                  <c:v>155071</c:v>
                </c:pt>
                <c:pt idx="64">
                  <c:v>155071</c:v>
                </c:pt>
                <c:pt idx="65">
                  <c:v>155071</c:v>
                </c:pt>
                <c:pt idx="66">
                  <c:v>155071</c:v>
                </c:pt>
                <c:pt idx="67">
                  <c:v>155071</c:v>
                </c:pt>
                <c:pt idx="68">
                  <c:v>155071</c:v>
                </c:pt>
                <c:pt idx="69">
                  <c:v>155071</c:v>
                </c:pt>
                <c:pt idx="70">
                  <c:v>155071</c:v>
                </c:pt>
                <c:pt idx="71">
                  <c:v>155071</c:v>
                </c:pt>
                <c:pt idx="72">
                  <c:v>155071</c:v>
                </c:pt>
                <c:pt idx="73">
                  <c:v>155071</c:v>
                </c:pt>
                <c:pt idx="74">
                  <c:v>155071</c:v>
                </c:pt>
                <c:pt idx="75">
                  <c:v>155071</c:v>
                </c:pt>
                <c:pt idx="76">
                  <c:v>155071</c:v>
                </c:pt>
                <c:pt idx="77">
                  <c:v>155071</c:v>
                </c:pt>
                <c:pt idx="78">
                  <c:v>155071</c:v>
                </c:pt>
                <c:pt idx="79">
                  <c:v>155071</c:v>
                </c:pt>
                <c:pt idx="80">
                  <c:v>155071</c:v>
                </c:pt>
                <c:pt idx="81">
                  <c:v>155071</c:v>
                </c:pt>
                <c:pt idx="82">
                  <c:v>155071</c:v>
                </c:pt>
                <c:pt idx="83">
                  <c:v>155071</c:v>
                </c:pt>
                <c:pt idx="84">
                  <c:v>155071</c:v>
                </c:pt>
                <c:pt idx="85">
                  <c:v>155071</c:v>
                </c:pt>
                <c:pt idx="86">
                  <c:v>155071</c:v>
                </c:pt>
                <c:pt idx="87">
                  <c:v>155071</c:v>
                </c:pt>
                <c:pt idx="88">
                  <c:v>155071</c:v>
                </c:pt>
                <c:pt idx="89">
                  <c:v>155071</c:v>
                </c:pt>
                <c:pt idx="90">
                  <c:v>155071</c:v>
                </c:pt>
                <c:pt idx="91">
                  <c:v>155071</c:v>
                </c:pt>
                <c:pt idx="92">
                  <c:v>155071</c:v>
                </c:pt>
                <c:pt idx="93">
                  <c:v>155071</c:v>
                </c:pt>
                <c:pt idx="94">
                  <c:v>155071</c:v>
                </c:pt>
                <c:pt idx="95">
                  <c:v>155071</c:v>
                </c:pt>
                <c:pt idx="96">
                  <c:v>155071</c:v>
                </c:pt>
                <c:pt idx="97">
                  <c:v>155071</c:v>
                </c:pt>
                <c:pt idx="98">
                  <c:v>155071</c:v>
                </c:pt>
                <c:pt idx="99">
                  <c:v>155071</c:v>
                </c:pt>
                <c:pt idx="100">
                  <c:v>155071</c:v>
                </c:pt>
                <c:pt idx="101">
                  <c:v>155071</c:v>
                </c:pt>
                <c:pt idx="102">
                  <c:v>155071</c:v>
                </c:pt>
                <c:pt idx="103">
                  <c:v>155071</c:v>
                </c:pt>
                <c:pt idx="104">
                  <c:v>155071</c:v>
                </c:pt>
                <c:pt idx="105">
                  <c:v>155071</c:v>
                </c:pt>
                <c:pt idx="106">
                  <c:v>155071</c:v>
                </c:pt>
                <c:pt idx="107">
                  <c:v>155071</c:v>
                </c:pt>
                <c:pt idx="108">
                  <c:v>155071</c:v>
                </c:pt>
                <c:pt idx="109">
                  <c:v>155071</c:v>
                </c:pt>
                <c:pt idx="110">
                  <c:v>155071</c:v>
                </c:pt>
                <c:pt idx="111">
                  <c:v>155071</c:v>
                </c:pt>
                <c:pt idx="112">
                  <c:v>155071</c:v>
                </c:pt>
                <c:pt idx="113">
                  <c:v>155071</c:v>
                </c:pt>
                <c:pt idx="114">
                  <c:v>155071</c:v>
                </c:pt>
                <c:pt idx="115">
                  <c:v>155071</c:v>
                </c:pt>
                <c:pt idx="116">
                  <c:v>155071</c:v>
                </c:pt>
                <c:pt idx="117">
                  <c:v>155071</c:v>
                </c:pt>
                <c:pt idx="118">
                  <c:v>155071</c:v>
                </c:pt>
                <c:pt idx="119">
                  <c:v>155071</c:v>
                </c:pt>
                <c:pt idx="120">
                  <c:v>155071</c:v>
                </c:pt>
                <c:pt idx="121">
                  <c:v>155071</c:v>
                </c:pt>
                <c:pt idx="122">
                  <c:v>155071</c:v>
                </c:pt>
                <c:pt idx="123">
                  <c:v>155071</c:v>
                </c:pt>
                <c:pt idx="124">
                  <c:v>155071</c:v>
                </c:pt>
                <c:pt idx="125">
                  <c:v>155071</c:v>
                </c:pt>
                <c:pt idx="126">
                  <c:v>155071</c:v>
                </c:pt>
                <c:pt idx="127">
                  <c:v>155071</c:v>
                </c:pt>
                <c:pt idx="128">
                  <c:v>155071</c:v>
                </c:pt>
                <c:pt idx="129">
                  <c:v>155071</c:v>
                </c:pt>
                <c:pt idx="130">
                  <c:v>155071</c:v>
                </c:pt>
                <c:pt idx="131">
                  <c:v>155071</c:v>
                </c:pt>
                <c:pt idx="132">
                  <c:v>155071</c:v>
                </c:pt>
                <c:pt idx="133">
                  <c:v>155071</c:v>
                </c:pt>
                <c:pt idx="134">
                  <c:v>155071</c:v>
                </c:pt>
                <c:pt idx="135">
                  <c:v>155071</c:v>
                </c:pt>
                <c:pt idx="136">
                  <c:v>155071</c:v>
                </c:pt>
                <c:pt idx="137">
                  <c:v>155071</c:v>
                </c:pt>
                <c:pt idx="138">
                  <c:v>155071</c:v>
                </c:pt>
                <c:pt idx="139">
                  <c:v>155071</c:v>
                </c:pt>
                <c:pt idx="140">
                  <c:v>155071</c:v>
                </c:pt>
                <c:pt idx="141">
                  <c:v>155071</c:v>
                </c:pt>
                <c:pt idx="142">
                  <c:v>155071</c:v>
                </c:pt>
                <c:pt idx="143">
                  <c:v>155071</c:v>
                </c:pt>
                <c:pt idx="144">
                  <c:v>155071</c:v>
                </c:pt>
                <c:pt idx="145">
                  <c:v>155071</c:v>
                </c:pt>
                <c:pt idx="146">
                  <c:v>155071</c:v>
                </c:pt>
                <c:pt idx="147">
                  <c:v>155071</c:v>
                </c:pt>
                <c:pt idx="148">
                  <c:v>155071</c:v>
                </c:pt>
                <c:pt idx="149">
                  <c:v>155071</c:v>
                </c:pt>
                <c:pt idx="150">
                  <c:v>155071</c:v>
                </c:pt>
                <c:pt idx="151">
                  <c:v>155071</c:v>
                </c:pt>
                <c:pt idx="152">
                  <c:v>155071</c:v>
                </c:pt>
                <c:pt idx="153">
                  <c:v>155071</c:v>
                </c:pt>
                <c:pt idx="154">
                  <c:v>155071</c:v>
                </c:pt>
                <c:pt idx="155">
                  <c:v>155071</c:v>
                </c:pt>
                <c:pt idx="156">
                  <c:v>155071</c:v>
                </c:pt>
                <c:pt idx="157">
                  <c:v>155071</c:v>
                </c:pt>
                <c:pt idx="158">
                  <c:v>155071</c:v>
                </c:pt>
                <c:pt idx="159">
                  <c:v>155071</c:v>
                </c:pt>
                <c:pt idx="160">
                  <c:v>155071</c:v>
                </c:pt>
                <c:pt idx="161">
                  <c:v>155071</c:v>
                </c:pt>
                <c:pt idx="162">
                  <c:v>155071</c:v>
                </c:pt>
                <c:pt idx="163">
                  <c:v>155071</c:v>
                </c:pt>
                <c:pt idx="164">
                  <c:v>155071</c:v>
                </c:pt>
                <c:pt idx="165">
                  <c:v>155071</c:v>
                </c:pt>
                <c:pt idx="166">
                  <c:v>155071</c:v>
                </c:pt>
                <c:pt idx="167">
                  <c:v>155071</c:v>
                </c:pt>
                <c:pt idx="168">
                  <c:v>155071</c:v>
                </c:pt>
                <c:pt idx="169">
                  <c:v>155071</c:v>
                </c:pt>
                <c:pt idx="170">
                  <c:v>155071</c:v>
                </c:pt>
                <c:pt idx="171">
                  <c:v>155071</c:v>
                </c:pt>
                <c:pt idx="172">
                  <c:v>155071</c:v>
                </c:pt>
                <c:pt idx="173">
                  <c:v>155071</c:v>
                </c:pt>
                <c:pt idx="174">
                  <c:v>155071</c:v>
                </c:pt>
                <c:pt idx="175">
                  <c:v>155071</c:v>
                </c:pt>
                <c:pt idx="176">
                  <c:v>155071</c:v>
                </c:pt>
                <c:pt idx="177">
                  <c:v>155071</c:v>
                </c:pt>
              </c:numCache>
            </c:numRef>
          </c:val>
          <c:smooth val="0"/>
        </c:ser>
        <c:ser>
          <c:idx val="1"/>
          <c:order val="1"/>
          <c:tx>
            <c:strRef>
              <c:f>Sheet1!$C$1</c:f>
              <c:strCache>
                <c:ptCount val="1"/>
                <c:pt idx="0">
                  <c:v>TANF</c:v>
                </c:pt>
              </c:strCache>
            </c:strRef>
          </c:tx>
          <c:spPr>
            <a:ln w="50800">
              <a:solidFill>
                <a:srgbClr val="002060"/>
              </a:solidFill>
            </a:ln>
          </c:spPr>
          <c:marker>
            <c:symbol val="none"/>
          </c:marker>
          <c:dLbls>
            <c:dLbl>
              <c:idx val="177"/>
              <c:layout>
                <c:manualLayout>
                  <c:x val="-4.6296296296296311E-3"/>
                  <c:y val="-3.9284457252522831E-2"/>
                </c:manualLayout>
              </c:layout>
              <c:spPr/>
              <c:txPr>
                <a:bodyPr/>
                <a:lstStyle/>
                <a:p>
                  <a:pPr>
                    <a:defRPr b="1">
                      <a:solidFill>
                        <a:srgbClr val="004364"/>
                      </a:solidFill>
                    </a:defRPr>
                  </a:pPr>
                  <a:endParaRPr lang="en-US"/>
                </a:p>
              </c:txPr>
              <c:showLegendKey val="0"/>
              <c:showVal val="1"/>
              <c:showCatName val="0"/>
              <c:showSerName val="0"/>
              <c:showPercent val="0"/>
              <c:showBubbleSize val="0"/>
            </c:dLbl>
            <c:txPr>
              <a:bodyPr/>
              <a:lstStyle/>
              <a:p>
                <a:pPr>
                  <a:defRPr>
                    <a:solidFill>
                      <a:srgbClr val="004364"/>
                    </a:solidFill>
                  </a:defRPr>
                </a:pPr>
                <a:endParaRPr lang="en-US"/>
              </a:p>
            </c:txPr>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Sheet1!$C$2:$C$179</c:f>
              <c:numCache>
                <c:formatCode>#,##0</c:formatCode>
                <c:ptCount val="178"/>
                <c:pt idx="0" formatCode="General">
                  <c:v>155071</c:v>
                </c:pt>
                <c:pt idx="1">
                  <c:v>132896</c:v>
                </c:pt>
                <c:pt idx="2">
                  <c:v>117707</c:v>
                </c:pt>
                <c:pt idx="3">
                  <c:v>106516</c:v>
                </c:pt>
                <c:pt idx="4">
                  <c:v>97321</c:v>
                </c:pt>
                <c:pt idx="5">
                  <c:v>91945</c:v>
                </c:pt>
                <c:pt idx="6">
                  <c:v>86821</c:v>
                </c:pt>
                <c:pt idx="7">
                  <c:v>80575</c:v>
                </c:pt>
                <c:pt idx="8">
                  <c:v>75222</c:v>
                </c:pt>
                <c:pt idx="9">
                  <c:v>70787</c:v>
                </c:pt>
                <c:pt idx="10">
                  <c:v>66466</c:v>
                </c:pt>
                <c:pt idx="11">
                  <c:v>62610</c:v>
                </c:pt>
                <c:pt idx="12">
                  <c:v>57889</c:v>
                </c:pt>
                <c:pt idx="13">
                  <c:v>53822</c:v>
                </c:pt>
                <c:pt idx="14">
                  <c:v>50337</c:v>
                </c:pt>
                <c:pt idx="15">
                  <c:v>47036</c:v>
                </c:pt>
                <c:pt idx="16">
                  <c:v>44059</c:v>
                </c:pt>
                <c:pt idx="17">
                  <c:v>41376</c:v>
                </c:pt>
                <c:pt idx="18">
                  <c:v>38298</c:v>
                </c:pt>
                <c:pt idx="19">
                  <c:v>35158</c:v>
                </c:pt>
                <c:pt idx="20">
                  <c:v>33208</c:v>
                </c:pt>
                <c:pt idx="21">
                  <c:v>31385</c:v>
                </c:pt>
                <c:pt idx="22">
                  <c:v>30016</c:v>
                </c:pt>
                <c:pt idx="23">
                  <c:v>29311</c:v>
                </c:pt>
                <c:pt idx="24">
                  <c:v>28261</c:v>
                </c:pt>
                <c:pt idx="25">
                  <c:v>27150</c:v>
                </c:pt>
                <c:pt idx="26">
                  <c:v>26182</c:v>
                </c:pt>
                <c:pt idx="27">
                  <c:v>25099</c:v>
                </c:pt>
                <c:pt idx="28">
                  <c:v>23740</c:v>
                </c:pt>
                <c:pt idx="29">
                  <c:v>21826</c:v>
                </c:pt>
                <c:pt idx="30">
                  <c:v>18387</c:v>
                </c:pt>
                <c:pt idx="31">
                  <c:v>17775</c:v>
                </c:pt>
                <c:pt idx="32">
                  <c:v>16934</c:v>
                </c:pt>
                <c:pt idx="33">
                  <c:v>15969</c:v>
                </c:pt>
                <c:pt idx="34">
                  <c:v>15708</c:v>
                </c:pt>
                <c:pt idx="35">
                  <c:v>15611</c:v>
                </c:pt>
                <c:pt idx="36">
                  <c:v>15281</c:v>
                </c:pt>
                <c:pt idx="37">
                  <c:v>14587</c:v>
                </c:pt>
                <c:pt idx="38">
                  <c:v>13680</c:v>
                </c:pt>
                <c:pt idx="39">
                  <c:v>13161</c:v>
                </c:pt>
                <c:pt idx="40">
                  <c:v>12634</c:v>
                </c:pt>
                <c:pt idx="41">
                  <c:v>11408</c:v>
                </c:pt>
                <c:pt idx="42">
                  <c:v>10217</c:v>
                </c:pt>
                <c:pt idx="43">
                  <c:v>9254</c:v>
                </c:pt>
                <c:pt idx="44">
                  <c:v>8423</c:v>
                </c:pt>
                <c:pt idx="45">
                  <c:v>8004</c:v>
                </c:pt>
                <c:pt idx="46">
                  <c:v>7699</c:v>
                </c:pt>
                <c:pt idx="47">
                  <c:v>7641</c:v>
                </c:pt>
                <c:pt idx="48">
                  <c:v>7487</c:v>
                </c:pt>
                <c:pt idx="49">
                  <c:v>7348</c:v>
                </c:pt>
                <c:pt idx="50">
                  <c:v>7230</c:v>
                </c:pt>
                <c:pt idx="51">
                  <c:v>7162</c:v>
                </c:pt>
                <c:pt idx="52">
                  <c:v>6404</c:v>
                </c:pt>
                <c:pt idx="53">
                  <c:v>5945</c:v>
                </c:pt>
                <c:pt idx="54">
                  <c:v>5525</c:v>
                </c:pt>
                <c:pt idx="55">
                  <c:v>5109</c:v>
                </c:pt>
                <c:pt idx="56">
                  <c:v>5030</c:v>
                </c:pt>
                <c:pt idx="57">
                  <c:v>5076</c:v>
                </c:pt>
                <c:pt idx="58">
                  <c:v>5142</c:v>
                </c:pt>
                <c:pt idx="59">
                  <c:v>5486</c:v>
                </c:pt>
                <c:pt idx="60">
                  <c:v>5633</c:v>
                </c:pt>
                <c:pt idx="61">
                  <c:v>5596</c:v>
                </c:pt>
                <c:pt idx="62">
                  <c:v>5490</c:v>
                </c:pt>
                <c:pt idx="63">
                  <c:v>5630</c:v>
                </c:pt>
                <c:pt idx="64">
                  <c:v>5448</c:v>
                </c:pt>
                <c:pt idx="65">
                  <c:v>5281</c:v>
                </c:pt>
                <c:pt idx="66">
                  <c:v>4984</c:v>
                </c:pt>
                <c:pt idx="67">
                  <c:v>4626</c:v>
                </c:pt>
                <c:pt idx="68">
                  <c:v>4498</c:v>
                </c:pt>
                <c:pt idx="69">
                  <c:v>4478</c:v>
                </c:pt>
                <c:pt idx="70">
                  <c:v>4388</c:v>
                </c:pt>
                <c:pt idx="71">
                  <c:v>4614</c:v>
                </c:pt>
                <c:pt idx="72">
                  <c:v>4755</c:v>
                </c:pt>
                <c:pt idx="73">
                  <c:v>4742</c:v>
                </c:pt>
                <c:pt idx="74">
                  <c:v>4847</c:v>
                </c:pt>
                <c:pt idx="75">
                  <c:v>4871</c:v>
                </c:pt>
                <c:pt idx="76">
                  <c:v>4880</c:v>
                </c:pt>
                <c:pt idx="77">
                  <c:v>4590</c:v>
                </c:pt>
                <c:pt idx="78">
                  <c:v>4411</c:v>
                </c:pt>
                <c:pt idx="79">
                  <c:v>4151</c:v>
                </c:pt>
                <c:pt idx="80">
                  <c:v>4148</c:v>
                </c:pt>
                <c:pt idx="81">
                  <c:v>4142</c:v>
                </c:pt>
                <c:pt idx="82">
                  <c:v>4201</c:v>
                </c:pt>
                <c:pt idx="83">
                  <c:v>4501</c:v>
                </c:pt>
                <c:pt idx="84">
                  <c:v>4639</c:v>
                </c:pt>
                <c:pt idx="85">
                  <c:v>4348</c:v>
                </c:pt>
                <c:pt idx="86">
                  <c:v>4181</c:v>
                </c:pt>
                <c:pt idx="87">
                  <c:v>4073</c:v>
                </c:pt>
                <c:pt idx="88">
                  <c:v>3911</c:v>
                </c:pt>
                <c:pt idx="89">
                  <c:v>3564</c:v>
                </c:pt>
                <c:pt idx="90">
                  <c:v>3313</c:v>
                </c:pt>
                <c:pt idx="91">
                  <c:v>3195</c:v>
                </c:pt>
                <c:pt idx="92">
                  <c:v>3188</c:v>
                </c:pt>
                <c:pt idx="93">
                  <c:v>3133</c:v>
                </c:pt>
                <c:pt idx="94">
                  <c:v>3187</c:v>
                </c:pt>
                <c:pt idx="95">
                  <c:v>3370</c:v>
                </c:pt>
                <c:pt idx="96">
                  <c:v>3396</c:v>
                </c:pt>
                <c:pt idx="97">
                  <c:v>3388</c:v>
                </c:pt>
                <c:pt idx="98">
                  <c:v>3406</c:v>
                </c:pt>
                <c:pt idx="99">
                  <c:v>3305</c:v>
                </c:pt>
                <c:pt idx="100">
                  <c:v>3053</c:v>
                </c:pt>
                <c:pt idx="101">
                  <c:v>2799</c:v>
                </c:pt>
                <c:pt idx="102">
                  <c:v>2560</c:v>
                </c:pt>
                <c:pt idx="103">
                  <c:v>2387</c:v>
                </c:pt>
                <c:pt idx="104">
                  <c:v>2351</c:v>
                </c:pt>
                <c:pt idx="105">
                  <c:v>2248</c:v>
                </c:pt>
                <c:pt idx="106">
                  <c:v>2248</c:v>
                </c:pt>
                <c:pt idx="107">
                  <c:v>2256</c:v>
                </c:pt>
                <c:pt idx="108">
                  <c:v>2145</c:v>
                </c:pt>
                <c:pt idx="109">
                  <c:v>2134</c:v>
                </c:pt>
                <c:pt idx="110">
                  <c:v>2101</c:v>
                </c:pt>
                <c:pt idx="111">
                  <c:v>2135</c:v>
                </c:pt>
                <c:pt idx="112">
                  <c:v>1991</c:v>
                </c:pt>
                <c:pt idx="113">
                  <c:v>1780</c:v>
                </c:pt>
                <c:pt idx="114">
                  <c:v>1604</c:v>
                </c:pt>
                <c:pt idx="115">
                  <c:v>1453</c:v>
                </c:pt>
                <c:pt idx="116">
                  <c:v>1430</c:v>
                </c:pt>
                <c:pt idx="117">
                  <c:v>1398</c:v>
                </c:pt>
                <c:pt idx="118">
                  <c:v>1352</c:v>
                </c:pt>
                <c:pt idx="119">
                  <c:v>1369</c:v>
                </c:pt>
                <c:pt idx="120">
                  <c:v>1379</c:v>
                </c:pt>
                <c:pt idx="121">
                  <c:v>1313</c:v>
                </c:pt>
                <c:pt idx="122">
                  <c:v>1266</c:v>
                </c:pt>
                <c:pt idx="123">
                  <c:v>1199</c:v>
                </c:pt>
                <c:pt idx="124">
                  <c:v>1151</c:v>
                </c:pt>
                <c:pt idx="125">
                  <c:v>1028</c:v>
                </c:pt>
                <c:pt idx="126">
                  <c:v>949</c:v>
                </c:pt>
                <c:pt idx="127">
                  <c:v>880</c:v>
                </c:pt>
                <c:pt idx="128">
                  <c:v>884</c:v>
                </c:pt>
                <c:pt idx="129">
                  <c:v>878</c:v>
                </c:pt>
                <c:pt idx="130">
                  <c:v>913</c:v>
                </c:pt>
                <c:pt idx="131">
                  <c:v>958</c:v>
                </c:pt>
                <c:pt idx="132">
                  <c:v>960</c:v>
                </c:pt>
                <c:pt idx="133">
                  <c:v>911</c:v>
                </c:pt>
                <c:pt idx="134">
                  <c:v>931</c:v>
                </c:pt>
                <c:pt idx="135">
                  <c:v>992</c:v>
                </c:pt>
                <c:pt idx="136">
                  <c:v>1009</c:v>
                </c:pt>
                <c:pt idx="137">
                  <c:v>972</c:v>
                </c:pt>
                <c:pt idx="138">
                  <c:v>873</c:v>
                </c:pt>
                <c:pt idx="139">
                  <c:v>843</c:v>
                </c:pt>
                <c:pt idx="140">
                  <c:v>869</c:v>
                </c:pt>
                <c:pt idx="141">
                  <c:v>863</c:v>
                </c:pt>
                <c:pt idx="142">
                  <c:v>903</c:v>
                </c:pt>
                <c:pt idx="143">
                  <c:v>972</c:v>
                </c:pt>
                <c:pt idx="144">
                  <c:v>1057</c:v>
                </c:pt>
                <c:pt idx="145">
                  <c:v>1051</c:v>
                </c:pt>
                <c:pt idx="146">
                  <c:v>1071</c:v>
                </c:pt>
                <c:pt idx="147">
                  <c:v>1147</c:v>
                </c:pt>
                <c:pt idx="148">
                  <c:v>1193</c:v>
                </c:pt>
                <c:pt idx="149">
                  <c:v>1177</c:v>
                </c:pt>
                <c:pt idx="150">
                  <c:v>1127</c:v>
                </c:pt>
                <c:pt idx="151">
                  <c:v>1101</c:v>
                </c:pt>
                <c:pt idx="152">
                  <c:v>1142</c:v>
                </c:pt>
                <c:pt idx="153">
                  <c:v>1165</c:v>
                </c:pt>
                <c:pt idx="154">
                  <c:v>1193</c:v>
                </c:pt>
                <c:pt idx="155">
                  <c:v>1284</c:v>
                </c:pt>
                <c:pt idx="156">
                  <c:v>1298</c:v>
                </c:pt>
                <c:pt idx="157">
                  <c:v>1288</c:v>
                </c:pt>
                <c:pt idx="158">
                  <c:v>1329</c:v>
                </c:pt>
                <c:pt idx="159">
                  <c:v>1377</c:v>
                </c:pt>
                <c:pt idx="160">
                  <c:v>1360</c:v>
                </c:pt>
                <c:pt idx="161">
                  <c:v>1290</c:v>
                </c:pt>
                <c:pt idx="162">
                  <c:v>1161</c:v>
                </c:pt>
                <c:pt idx="163">
                  <c:v>1095</c:v>
                </c:pt>
                <c:pt idx="164">
                  <c:v>1092</c:v>
                </c:pt>
                <c:pt idx="165">
                  <c:v>1139</c:v>
                </c:pt>
                <c:pt idx="166">
                  <c:v>1138</c:v>
                </c:pt>
                <c:pt idx="167">
                  <c:v>1163</c:v>
                </c:pt>
                <c:pt idx="168">
                  <c:v>1188</c:v>
                </c:pt>
                <c:pt idx="169">
                  <c:v>1144</c:v>
                </c:pt>
                <c:pt idx="170">
                  <c:v>1120</c:v>
                </c:pt>
                <c:pt idx="171">
                  <c:v>1112</c:v>
                </c:pt>
                <c:pt idx="172">
                  <c:v>1105</c:v>
                </c:pt>
                <c:pt idx="173">
                  <c:v>1085</c:v>
                </c:pt>
                <c:pt idx="174">
                  <c:v>974</c:v>
                </c:pt>
                <c:pt idx="175">
                  <c:v>882</c:v>
                </c:pt>
                <c:pt idx="176">
                  <c:v>831</c:v>
                </c:pt>
                <c:pt idx="177">
                  <c:v>863</c:v>
                </c:pt>
              </c:numCache>
            </c:numRef>
          </c:val>
          <c:smooth val="0"/>
        </c:ser>
        <c:ser>
          <c:idx val="2"/>
          <c:order val="2"/>
          <c:tx>
            <c:strRef>
              <c:f>Sheet1!$D$1</c:f>
              <c:strCache>
                <c:ptCount val="1"/>
                <c:pt idx="0">
                  <c:v>Medicaid (w/o SSI)</c:v>
                </c:pt>
              </c:strCache>
            </c:strRef>
          </c:tx>
          <c:spPr>
            <a:ln w="50800">
              <a:solidFill>
                <a:srgbClr val="990000"/>
              </a:solidFill>
            </a:ln>
          </c:spPr>
          <c:marker>
            <c:symbol val="none"/>
          </c:marker>
          <c:dLbls>
            <c:dLbl>
              <c:idx val="177"/>
              <c:layout>
                <c:manualLayout>
                  <c:x val="0"/>
                  <c:y val="-4.2090489913417357E-2"/>
                </c:manualLayout>
              </c:layout>
              <c:numFmt formatCode="#,##0" sourceLinked="0"/>
              <c:spPr/>
              <c:txPr>
                <a:bodyPr/>
                <a:lstStyle/>
                <a:p>
                  <a:pPr>
                    <a:defRPr b="1">
                      <a:solidFill>
                        <a:srgbClr val="990000"/>
                      </a:solidFill>
                    </a:defRPr>
                  </a:pPr>
                  <a:endParaRPr lang="en-US"/>
                </a:p>
              </c:txPr>
              <c:showLegendKey val="0"/>
              <c:showVal val="1"/>
              <c:showCatName val="0"/>
              <c:showSerName val="0"/>
              <c:showPercent val="0"/>
              <c:showBubbleSize val="0"/>
            </c:dLbl>
            <c:txPr>
              <a:bodyPr/>
              <a:lstStyle/>
              <a:p>
                <a:pPr>
                  <a:defRPr b="1">
                    <a:solidFill>
                      <a:srgbClr val="990000"/>
                    </a:solidFill>
                  </a:defRPr>
                </a:pPr>
                <a:endParaRPr lang="en-US"/>
              </a:p>
            </c:txPr>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Sheet1!$D$2:$D$179</c:f>
              <c:numCache>
                <c:formatCode>#,##0</c:formatCode>
                <c:ptCount val="178"/>
                <c:pt idx="1">
                  <c:v>139994</c:v>
                </c:pt>
                <c:pt idx="2">
                  <c:v>129910</c:v>
                </c:pt>
                <c:pt idx="3">
                  <c:v>122426</c:v>
                </c:pt>
                <c:pt idx="4">
                  <c:v>116146</c:v>
                </c:pt>
                <c:pt idx="5">
                  <c:v>111636</c:v>
                </c:pt>
                <c:pt idx="6">
                  <c:v>108150</c:v>
                </c:pt>
                <c:pt idx="7">
                  <c:v>103185</c:v>
                </c:pt>
                <c:pt idx="8">
                  <c:v>98508</c:v>
                </c:pt>
                <c:pt idx="9">
                  <c:v>94240</c:v>
                </c:pt>
                <c:pt idx="10">
                  <c:v>90568</c:v>
                </c:pt>
                <c:pt idx="11">
                  <c:v>87300</c:v>
                </c:pt>
                <c:pt idx="12">
                  <c:v>83987</c:v>
                </c:pt>
                <c:pt idx="13">
                  <c:v>80898</c:v>
                </c:pt>
                <c:pt idx="14">
                  <c:v>78180</c:v>
                </c:pt>
                <c:pt idx="15">
                  <c:v>76217</c:v>
                </c:pt>
                <c:pt idx="16">
                  <c:v>74581</c:v>
                </c:pt>
                <c:pt idx="17">
                  <c:v>72441</c:v>
                </c:pt>
                <c:pt idx="18">
                  <c:v>70489</c:v>
                </c:pt>
                <c:pt idx="19">
                  <c:v>67574</c:v>
                </c:pt>
                <c:pt idx="20">
                  <c:v>65564</c:v>
                </c:pt>
                <c:pt idx="21">
                  <c:v>63629</c:v>
                </c:pt>
                <c:pt idx="22">
                  <c:v>61631</c:v>
                </c:pt>
                <c:pt idx="23">
                  <c:v>60491</c:v>
                </c:pt>
                <c:pt idx="24">
                  <c:v>57584</c:v>
                </c:pt>
                <c:pt idx="25">
                  <c:v>53818</c:v>
                </c:pt>
                <c:pt idx="26">
                  <c:v>54109</c:v>
                </c:pt>
                <c:pt idx="27">
                  <c:v>52983</c:v>
                </c:pt>
                <c:pt idx="28">
                  <c:v>52682</c:v>
                </c:pt>
                <c:pt idx="29">
                  <c:v>50123</c:v>
                </c:pt>
                <c:pt idx="30">
                  <c:v>48819</c:v>
                </c:pt>
                <c:pt idx="31">
                  <c:v>48764</c:v>
                </c:pt>
                <c:pt idx="32">
                  <c:v>47187</c:v>
                </c:pt>
                <c:pt idx="33">
                  <c:v>45935</c:v>
                </c:pt>
                <c:pt idx="34">
                  <c:v>45901</c:v>
                </c:pt>
                <c:pt idx="35">
                  <c:v>44956</c:v>
                </c:pt>
                <c:pt idx="36">
                  <c:v>44082</c:v>
                </c:pt>
                <c:pt idx="37">
                  <c:v>43444</c:v>
                </c:pt>
                <c:pt idx="38">
                  <c:v>42656</c:v>
                </c:pt>
                <c:pt idx="39">
                  <c:v>42860</c:v>
                </c:pt>
                <c:pt idx="40">
                  <c:v>43229</c:v>
                </c:pt>
                <c:pt idx="41">
                  <c:v>42429</c:v>
                </c:pt>
                <c:pt idx="42">
                  <c:v>41779</c:v>
                </c:pt>
                <c:pt idx="43">
                  <c:v>41352</c:v>
                </c:pt>
                <c:pt idx="44">
                  <c:v>42149</c:v>
                </c:pt>
                <c:pt idx="45">
                  <c:v>42480</c:v>
                </c:pt>
                <c:pt idx="46">
                  <c:v>45301</c:v>
                </c:pt>
                <c:pt idx="47">
                  <c:v>45683</c:v>
                </c:pt>
                <c:pt idx="48">
                  <c:v>46816</c:v>
                </c:pt>
                <c:pt idx="49">
                  <c:v>47114</c:v>
                </c:pt>
                <c:pt idx="50">
                  <c:v>46200</c:v>
                </c:pt>
                <c:pt idx="51">
                  <c:v>45639</c:v>
                </c:pt>
                <c:pt idx="52">
                  <c:v>45250</c:v>
                </c:pt>
                <c:pt idx="53">
                  <c:v>43783</c:v>
                </c:pt>
                <c:pt idx="54">
                  <c:v>43469</c:v>
                </c:pt>
                <c:pt idx="55">
                  <c:v>43240</c:v>
                </c:pt>
                <c:pt idx="56">
                  <c:v>42876</c:v>
                </c:pt>
                <c:pt idx="57">
                  <c:v>42636</c:v>
                </c:pt>
                <c:pt idx="58">
                  <c:v>42769</c:v>
                </c:pt>
                <c:pt idx="59">
                  <c:v>42595</c:v>
                </c:pt>
                <c:pt idx="60">
                  <c:v>42144</c:v>
                </c:pt>
                <c:pt idx="61">
                  <c:v>42179</c:v>
                </c:pt>
                <c:pt idx="62">
                  <c:v>41780</c:v>
                </c:pt>
                <c:pt idx="63">
                  <c:v>42395</c:v>
                </c:pt>
                <c:pt idx="64">
                  <c:v>40996</c:v>
                </c:pt>
                <c:pt idx="65">
                  <c:v>40623</c:v>
                </c:pt>
                <c:pt idx="66">
                  <c:v>40605</c:v>
                </c:pt>
                <c:pt idx="67">
                  <c:v>40529</c:v>
                </c:pt>
                <c:pt idx="68">
                  <c:v>40189</c:v>
                </c:pt>
                <c:pt idx="69">
                  <c:v>39821</c:v>
                </c:pt>
                <c:pt idx="70">
                  <c:v>39934</c:v>
                </c:pt>
                <c:pt idx="71">
                  <c:v>39822</c:v>
                </c:pt>
                <c:pt idx="72">
                  <c:v>39662</c:v>
                </c:pt>
                <c:pt idx="73">
                  <c:v>40120</c:v>
                </c:pt>
                <c:pt idx="74">
                  <c:v>38674</c:v>
                </c:pt>
                <c:pt idx="75">
                  <c:v>38427</c:v>
                </c:pt>
                <c:pt idx="76">
                  <c:v>38242</c:v>
                </c:pt>
                <c:pt idx="77">
                  <c:v>37980</c:v>
                </c:pt>
                <c:pt idx="78">
                  <c:v>37876</c:v>
                </c:pt>
                <c:pt idx="79">
                  <c:v>37476</c:v>
                </c:pt>
                <c:pt idx="80">
                  <c:v>37153</c:v>
                </c:pt>
                <c:pt idx="81">
                  <c:v>37197</c:v>
                </c:pt>
                <c:pt idx="82">
                  <c:v>37360</c:v>
                </c:pt>
                <c:pt idx="83">
                  <c:v>37384</c:v>
                </c:pt>
                <c:pt idx="84">
                  <c:v>37552</c:v>
                </c:pt>
                <c:pt idx="85">
                  <c:v>37209</c:v>
                </c:pt>
                <c:pt idx="86">
                  <c:v>36735</c:v>
                </c:pt>
                <c:pt idx="87">
                  <c:v>36581</c:v>
                </c:pt>
                <c:pt idx="88">
                  <c:v>36325</c:v>
                </c:pt>
                <c:pt idx="89">
                  <c:v>36206</c:v>
                </c:pt>
                <c:pt idx="90">
                  <c:v>36372</c:v>
                </c:pt>
                <c:pt idx="91">
                  <c:v>36183</c:v>
                </c:pt>
                <c:pt idx="92">
                  <c:v>35917</c:v>
                </c:pt>
                <c:pt idx="93">
                  <c:v>36055</c:v>
                </c:pt>
                <c:pt idx="94">
                  <c:v>36059</c:v>
                </c:pt>
                <c:pt idx="95">
                  <c:v>36159</c:v>
                </c:pt>
                <c:pt idx="96">
                  <c:v>35624</c:v>
                </c:pt>
                <c:pt idx="97">
                  <c:v>35528</c:v>
                </c:pt>
                <c:pt idx="98">
                  <c:v>35439</c:v>
                </c:pt>
                <c:pt idx="99">
                  <c:v>35065</c:v>
                </c:pt>
                <c:pt idx="100">
                  <c:v>34995</c:v>
                </c:pt>
                <c:pt idx="101">
                  <c:v>34517</c:v>
                </c:pt>
                <c:pt idx="102">
                  <c:v>34271</c:v>
                </c:pt>
                <c:pt idx="103">
                  <c:v>33887</c:v>
                </c:pt>
                <c:pt idx="104">
                  <c:v>33638</c:v>
                </c:pt>
                <c:pt idx="105">
                  <c:v>33475</c:v>
                </c:pt>
                <c:pt idx="106">
                  <c:v>33280</c:v>
                </c:pt>
                <c:pt idx="107">
                  <c:v>33300</c:v>
                </c:pt>
                <c:pt idx="108">
                  <c:v>32752</c:v>
                </c:pt>
                <c:pt idx="109">
                  <c:v>32457</c:v>
                </c:pt>
                <c:pt idx="110">
                  <c:v>31821</c:v>
                </c:pt>
                <c:pt idx="111">
                  <c:v>31658</c:v>
                </c:pt>
                <c:pt idx="112">
                  <c:v>31373</c:v>
                </c:pt>
                <c:pt idx="113">
                  <c:v>31020</c:v>
                </c:pt>
                <c:pt idx="114">
                  <c:v>30592</c:v>
                </c:pt>
                <c:pt idx="115">
                  <c:v>29996</c:v>
                </c:pt>
                <c:pt idx="116">
                  <c:v>29804</c:v>
                </c:pt>
                <c:pt idx="117">
                  <c:v>29631</c:v>
                </c:pt>
                <c:pt idx="118">
                  <c:v>29580</c:v>
                </c:pt>
                <c:pt idx="119">
                  <c:v>29189</c:v>
                </c:pt>
                <c:pt idx="120">
                  <c:v>28602</c:v>
                </c:pt>
                <c:pt idx="121">
                  <c:v>28337</c:v>
                </c:pt>
                <c:pt idx="122">
                  <c:v>27728</c:v>
                </c:pt>
                <c:pt idx="123">
                  <c:v>27292</c:v>
                </c:pt>
                <c:pt idx="124">
                  <c:v>27019</c:v>
                </c:pt>
                <c:pt idx="125">
                  <c:v>26661</c:v>
                </c:pt>
                <c:pt idx="126">
                  <c:v>26175</c:v>
                </c:pt>
                <c:pt idx="127">
                  <c:v>25805</c:v>
                </c:pt>
                <c:pt idx="128">
                  <c:v>25346</c:v>
                </c:pt>
                <c:pt idx="129">
                  <c:v>25141</c:v>
                </c:pt>
                <c:pt idx="130">
                  <c:v>25269</c:v>
                </c:pt>
                <c:pt idx="131">
                  <c:v>25112</c:v>
                </c:pt>
                <c:pt idx="132">
                  <c:v>24770</c:v>
                </c:pt>
                <c:pt idx="133">
                  <c:v>24843</c:v>
                </c:pt>
                <c:pt idx="134">
                  <c:v>24471</c:v>
                </c:pt>
                <c:pt idx="135">
                  <c:v>24532</c:v>
                </c:pt>
                <c:pt idx="136">
                  <c:v>24575</c:v>
                </c:pt>
                <c:pt idx="137">
                  <c:v>24526</c:v>
                </c:pt>
                <c:pt idx="138">
                  <c:v>24627</c:v>
                </c:pt>
                <c:pt idx="139">
                  <c:v>24544</c:v>
                </c:pt>
                <c:pt idx="140">
                  <c:v>24526</c:v>
                </c:pt>
                <c:pt idx="141">
                  <c:v>24606</c:v>
                </c:pt>
                <c:pt idx="142">
                  <c:v>25031</c:v>
                </c:pt>
                <c:pt idx="143">
                  <c:v>25105</c:v>
                </c:pt>
                <c:pt idx="144">
                  <c:v>25283</c:v>
                </c:pt>
                <c:pt idx="145">
                  <c:v>25327</c:v>
                </c:pt>
                <c:pt idx="146">
                  <c:v>25205</c:v>
                </c:pt>
                <c:pt idx="147">
                  <c:v>25435</c:v>
                </c:pt>
                <c:pt idx="148">
                  <c:v>25612</c:v>
                </c:pt>
                <c:pt idx="149">
                  <c:v>25789</c:v>
                </c:pt>
                <c:pt idx="150">
                  <c:v>26092</c:v>
                </c:pt>
                <c:pt idx="151">
                  <c:v>26070</c:v>
                </c:pt>
                <c:pt idx="152">
                  <c:v>26174</c:v>
                </c:pt>
                <c:pt idx="153">
                  <c:v>26419</c:v>
                </c:pt>
                <c:pt idx="154">
                  <c:v>26818</c:v>
                </c:pt>
                <c:pt idx="155">
                  <c:v>27191</c:v>
                </c:pt>
                <c:pt idx="156">
                  <c:v>27163</c:v>
                </c:pt>
                <c:pt idx="157">
                  <c:v>27134</c:v>
                </c:pt>
                <c:pt idx="158">
                  <c:v>27016</c:v>
                </c:pt>
                <c:pt idx="159">
                  <c:v>26784</c:v>
                </c:pt>
                <c:pt idx="160">
                  <c:v>26545</c:v>
                </c:pt>
                <c:pt idx="161">
                  <c:v>26499</c:v>
                </c:pt>
                <c:pt idx="162">
                  <c:v>26682</c:v>
                </c:pt>
                <c:pt idx="163">
                  <c:v>26570</c:v>
                </c:pt>
                <c:pt idx="164">
                  <c:v>26867</c:v>
                </c:pt>
                <c:pt idx="165">
                  <c:v>26811</c:v>
                </c:pt>
                <c:pt idx="166">
                  <c:v>27039</c:v>
                </c:pt>
                <c:pt idx="167">
                  <c:v>27536</c:v>
                </c:pt>
                <c:pt idx="168">
                  <c:v>27501</c:v>
                </c:pt>
                <c:pt idx="169">
                  <c:v>27598</c:v>
                </c:pt>
                <c:pt idx="170">
                  <c:v>27221</c:v>
                </c:pt>
                <c:pt idx="171">
                  <c:v>26977</c:v>
                </c:pt>
                <c:pt idx="172">
                  <c:v>27039</c:v>
                </c:pt>
                <c:pt idx="173">
                  <c:v>26793</c:v>
                </c:pt>
                <c:pt idx="174">
                  <c:v>26710</c:v>
                </c:pt>
                <c:pt idx="175">
                  <c:v>26539</c:v>
                </c:pt>
                <c:pt idx="176">
                  <c:v>26540</c:v>
                </c:pt>
                <c:pt idx="177">
                  <c:v>26472</c:v>
                </c:pt>
              </c:numCache>
            </c:numRef>
          </c:val>
          <c:smooth val="0"/>
        </c:ser>
        <c:ser>
          <c:idx val="3"/>
          <c:order val="3"/>
          <c:tx>
            <c:strRef>
              <c:f>Sheet1!$E$1</c:f>
              <c:strCache>
                <c:ptCount val="1"/>
                <c:pt idx="0">
                  <c:v>SNAP</c:v>
                </c:pt>
              </c:strCache>
            </c:strRef>
          </c:tx>
          <c:spPr>
            <a:ln w="50800">
              <a:solidFill>
                <a:srgbClr val="00B050"/>
              </a:solidFill>
            </a:ln>
          </c:spPr>
          <c:marker>
            <c:symbol val="none"/>
          </c:marker>
          <c:dLbls>
            <c:dLbl>
              <c:idx val="177"/>
              <c:layout>
                <c:manualLayout>
                  <c:x val="0"/>
                  <c:y val="-4.2090489913417357E-2"/>
                </c:manualLayout>
              </c:layout>
              <c:numFmt formatCode="#,##0" sourceLinked="0"/>
              <c:spPr/>
              <c:txPr>
                <a:bodyPr/>
                <a:lstStyle/>
                <a:p>
                  <a:pPr>
                    <a:defRPr b="1">
                      <a:solidFill>
                        <a:srgbClr val="00B050"/>
                      </a:solidFill>
                    </a:defRPr>
                  </a:pPr>
                  <a:endParaRPr lang="en-US"/>
                </a:p>
              </c:txPr>
              <c:showLegendKey val="0"/>
              <c:showVal val="1"/>
              <c:showCatName val="0"/>
              <c:showSerName val="0"/>
              <c:showPercent val="0"/>
              <c:showBubbleSize val="0"/>
            </c:dLbl>
            <c:numFmt formatCode="#,##0" sourceLinked="0"/>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Sheet1!$E$2:$E$179</c:f>
              <c:numCache>
                <c:formatCode>#,##0</c:formatCode>
                <c:ptCount val="178"/>
                <c:pt idx="1">
                  <c:v>137419</c:v>
                </c:pt>
                <c:pt idx="2">
                  <c:v>130167</c:v>
                </c:pt>
                <c:pt idx="3">
                  <c:v>124496</c:v>
                </c:pt>
                <c:pt idx="4">
                  <c:v>118748</c:v>
                </c:pt>
                <c:pt idx="5">
                  <c:v>114013</c:v>
                </c:pt>
                <c:pt idx="6">
                  <c:v>110588</c:v>
                </c:pt>
                <c:pt idx="7">
                  <c:v>106543</c:v>
                </c:pt>
                <c:pt idx="8">
                  <c:v>103394</c:v>
                </c:pt>
                <c:pt idx="9">
                  <c:v>101324</c:v>
                </c:pt>
                <c:pt idx="10">
                  <c:v>99141</c:v>
                </c:pt>
                <c:pt idx="11">
                  <c:v>96554</c:v>
                </c:pt>
                <c:pt idx="12">
                  <c:v>88469</c:v>
                </c:pt>
                <c:pt idx="13">
                  <c:v>86400</c:v>
                </c:pt>
                <c:pt idx="14">
                  <c:v>84047</c:v>
                </c:pt>
                <c:pt idx="15">
                  <c:v>81734</c:v>
                </c:pt>
                <c:pt idx="16">
                  <c:v>79456</c:v>
                </c:pt>
                <c:pt idx="17">
                  <c:v>77107</c:v>
                </c:pt>
                <c:pt idx="18">
                  <c:v>75369</c:v>
                </c:pt>
                <c:pt idx="19">
                  <c:v>73700</c:v>
                </c:pt>
                <c:pt idx="20">
                  <c:v>72197</c:v>
                </c:pt>
                <c:pt idx="21">
                  <c:v>71179</c:v>
                </c:pt>
                <c:pt idx="22">
                  <c:v>69831</c:v>
                </c:pt>
                <c:pt idx="23">
                  <c:v>67499</c:v>
                </c:pt>
                <c:pt idx="24">
                  <c:v>66366</c:v>
                </c:pt>
                <c:pt idx="25">
                  <c:v>65335</c:v>
                </c:pt>
                <c:pt idx="26">
                  <c:v>66121</c:v>
                </c:pt>
                <c:pt idx="27">
                  <c:v>64762</c:v>
                </c:pt>
                <c:pt idx="28">
                  <c:v>61574</c:v>
                </c:pt>
                <c:pt idx="29">
                  <c:v>60245</c:v>
                </c:pt>
                <c:pt idx="30">
                  <c:v>59961</c:v>
                </c:pt>
                <c:pt idx="31">
                  <c:v>58244</c:v>
                </c:pt>
                <c:pt idx="32">
                  <c:v>56901</c:v>
                </c:pt>
                <c:pt idx="33">
                  <c:v>57254</c:v>
                </c:pt>
                <c:pt idx="34">
                  <c:v>56120</c:v>
                </c:pt>
                <c:pt idx="35">
                  <c:v>57535</c:v>
                </c:pt>
                <c:pt idx="36">
                  <c:v>55427</c:v>
                </c:pt>
                <c:pt idx="37">
                  <c:v>52101</c:v>
                </c:pt>
                <c:pt idx="38">
                  <c:v>54337</c:v>
                </c:pt>
                <c:pt idx="39">
                  <c:v>53340</c:v>
                </c:pt>
                <c:pt idx="40">
                  <c:v>54202</c:v>
                </c:pt>
                <c:pt idx="41">
                  <c:v>52926</c:v>
                </c:pt>
                <c:pt idx="42">
                  <c:v>51905</c:v>
                </c:pt>
                <c:pt idx="43">
                  <c:v>50862</c:v>
                </c:pt>
                <c:pt idx="44">
                  <c:v>50809</c:v>
                </c:pt>
                <c:pt idx="45">
                  <c:v>50963</c:v>
                </c:pt>
                <c:pt idx="46">
                  <c:v>50819</c:v>
                </c:pt>
                <c:pt idx="47">
                  <c:v>50741</c:v>
                </c:pt>
                <c:pt idx="48">
                  <c:v>48859</c:v>
                </c:pt>
                <c:pt idx="49">
                  <c:v>49314</c:v>
                </c:pt>
                <c:pt idx="50">
                  <c:v>48671</c:v>
                </c:pt>
                <c:pt idx="51">
                  <c:v>47986</c:v>
                </c:pt>
                <c:pt idx="52">
                  <c:v>46547</c:v>
                </c:pt>
                <c:pt idx="53">
                  <c:v>44635</c:v>
                </c:pt>
                <c:pt idx="54">
                  <c:v>43120</c:v>
                </c:pt>
                <c:pt idx="55">
                  <c:v>42608</c:v>
                </c:pt>
                <c:pt idx="56">
                  <c:v>42362</c:v>
                </c:pt>
                <c:pt idx="57">
                  <c:v>42526</c:v>
                </c:pt>
                <c:pt idx="58">
                  <c:v>43076</c:v>
                </c:pt>
                <c:pt idx="59">
                  <c:v>43464</c:v>
                </c:pt>
                <c:pt idx="60">
                  <c:v>42919</c:v>
                </c:pt>
                <c:pt idx="61">
                  <c:v>43953</c:v>
                </c:pt>
                <c:pt idx="62">
                  <c:v>43701</c:v>
                </c:pt>
                <c:pt idx="63">
                  <c:v>44827</c:v>
                </c:pt>
                <c:pt idx="64">
                  <c:v>42874</c:v>
                </c:pt>
                <c:pt idx="65">
                  <c:v>41859</c:v>
                </c:pt>
                <c:pt idx="66">
                  <c:v>41227</c:v>
                </c:pt>
                <c:pt idx="67">
                  <c:v>41384</c:v>
                </c:pt>
                <c:pt idx="68">
                  <c:v>41498</c:v>
                </c:pt>
                <c:pt idx="69">
                  <c:v>41975</c:v>
                </c:pt>
                <c:pt idx="70">
                  <c:v>42579</c:v>
                </c:pt>
                <c:pt idx="71">
                  <c:v>42672</c:v>
                </c:pt>
                <c:pt idx="72">
                  <c:v>42718</c:v>
                </c:pt>
                <c:pt idx="73">
                  <c:v>43622</c:v>
                </c:pt>
                <c:pt idx="74">
                  <c:v>42499</c:v>
                </c:pt>
                <c:pt idx="75">
                  <c:v>42912</c:v>
                </c:pt>
                <c:pt idx="76">
                  <c:v>41475</c:v>
                </c:pt>
                <c:pt idx="77">
                  <c:v>40509</c:v>
                </c:pt>
                <c:pt idx="78">
                  <c:v>40395</c:v>
                </c:pt>
                <c:pt idx="79">
                  <c:v>40953</c:v>
                </c:pt>
                <c:pt idx="80">
                  <c:v>41893</c:v>
                </c:pt>
                <c:pt idx="81">
                  <c:v>42592</c:v>
                </c:pt>
                <c:pt idx="82">
                  <c:v>43413</c:v>
                </c:pt>
                <c:pt idx="83">
                  <c:v>44218</c:v>
                </c:pt>
                <c:pt idx="84">
                  <c:v>44308</c:v>
                </c:pt>
                <c:pt idx="85">
                  <c:v>44779</c:v>
                </c:pt>
                <c:pt idx="86">
                  <c:v>45521</c:v>
                </c:pt>
                <c:pt idx="87">
                  <c:v>46186</c:v>
                </c:pt>
                <c:pt idx="88">
                  <c:v>46402</c:v>
                </c:pt>
                <c:pt idx="89">
                  <c:v>45387</c:v>
                </c:pt>
                <c:pt idx="90">
                  <c:v>44600</c:v>
                </c:pt>
                <c:pt idx="91">
                  <c:v>44107</c:v>
                </c:pt>
                <c:pt idx="92">
                  <c:v>44394</c:v>
                </c:pt>
                <c:pt idx="93">
                  <c:v>45173</c:v>
                </c:pt>
                <c:pt idx="94">
                  <c:v>45928</c:v>
                </c:pt>
                <c:pt idx="95">
                  <c:v>46221</c:v>
                </c:pt>
                <c:pt idx="96">
                  <c:v>45997</c:v>
                </c:pt>
                <c:pt idx="97">
                  <c:v>45900</c:v>
                </c:pt>
                <c:pt idx="98">
                  <c:v>47494</c:v>
                </c:pt>
                <c:pt idx="99">
                  <c:v>48475</c:v>
                </c:pt>
                <c:pt idx="100">
                  <c:v>46241</c:v>
                </c:pt>
                <c:pt idx="101">
                  <c:v>43910</c:v>
                </c:pt>
                <c:pt idx="102">
                  <c:v>43098</c:v>
                </c:pt>
                <c:pt idx="103">
                  <c:v>42603</c:v>
                </c:pt>
                <c:pt idx="104">
                  <c:v>43475</c:v>
                </c:pt>
                <c:pt idx="105">
                  <c:v>43451</c:v>
                </c:pt>
                <c:pt idx="106">
                  <c:v>44161</c:v>
                </c:pt>
                <c:pt idx="107">
                  <c:v>43272</c:v>
                </c:pt>
                <c:pt idx="108">
                  <c:v>43091</c:v>
                </c:pt>
                <c:pt idx="109">
                  <c:v>42805</c:v>
                </c:pt>
                <c:pt idx="110">
                  <c:v>43206</c:v>
                </c:pt>
                <c:pt idx="111">
                  <c:v>42742</c:v>
                </c:pt>
                <c:pt idx="112">
                  <c:v>42073</c:v>
                </c:pt>
                <c:pt idx="113">
                  <c:v>40341</c:v>
                </c:pt>
                <c:pt idx="114">
                  <c:v>39615</c:v>
                </c:pt>
                <c:pt idx="115">
                  <c:v>39233</c:v>
                </c:pt>
                <c:pt idx="116">
                  <c:v>39611</c:v>
                </c:pt>
                <c:pt idx="117">
                  <c:v>39768</c:v>
                </c:pt>
                <c:pt idx="118">
                  <c:v>39871</c:v>
                </c:pt>
                <c:pt idx="119">
                  <c:v>39381</c:v>
                </c:pt>
                <c:pt idx="120">
                  <c:v>38717</c:v>
                </c:pt>
                <c:pt idx="121">
                  <c:v>38829</c:v>
                </c:pt>
                <c:pt idx="122">
                  <c:v>39127</c:v>
                </c:pt>
                <c:pt idx="123">
                  <c:v>38588</c:v>
                </c:pt>
                <c:pt idx="124">
                  <c:v>38319</c:v>
                </c:pt>
                <c:pt idx="125">
                  <c:v>37445</c:v>
                </c:pt>
                <c:pt idx="126">
                  <c:v>37000</c:v>
                </c:pt>
                <c:pt idx="127">
                  <c:v>36695</c:v>
                </c:pt>
                <c:pt idx="128">
                  <c:v>37522</c:v>
                </c:pt>
                <c:pt idx="129">
                  <c:v>38336</c:v>
                </c:pt>
                <c:pt idx="130">
                  <c:v>38692</c:v>
                </c:pt>
                <c:pt idx="131">
                  <c:v>39168</c:v>
                </c:pt>
                <c:pt idx="132">
                  <c:v>39153</c:v>
                </c:pt>
                <c:pt idx="133">
                  <c:v>39598</c:v>
                </c:pt>
                <c:pt idx="134">
                  <c:v>40397</c:v>
                </c:pt>
                <c:pt idx="135">
                  <c:v>40414</c:v>
                </c:pt>
                <c:pt idx="136">
                  <c:v>40264</c:v>
                </c:pt>
                <c:pt idx="137">
                  <c:v>40262</c:v>
                </c:pt>
                <c:pt idx="138">
                  <c:v>40282</c:v>
                </c:pt>
                <c:pt idx="139">
                  <c:v>40276</c:v>
                </c:pt>
                <c:pt idx="140">
                  <c:v>41014</c:v>
                </c:pt>
                <c:pt idx="141">
                  <c:v>41610</c:v>
                </c:pt>
                <c:pt idx="142">
                  <c:v>42663</c:v>
                </c:pt>
                <c:pt idx="143">
                  <c:v>43492</c:v>
                </c:pt>
                <c:pt idx="144">
                  <c:v>43817</c:v>
                </c:pt>
                <c:pt idx="145">
                  <c:v>44975</c:v>
                </c:pt>
                <c:pt idx="146">
                  <c:v>45883</c:v>
                </c:pt>
                <c:pt idx="147">
                  <c:v>46398</c:v>
                </c:pt>
                <c:pt idx="148">
                  <c:v>46249</c:v>
                </c:pt>
                <c:pt idx="149">
                  <c:v>46527</c:v>
                </c:pt>
                <c:pt idx="150">
                  <c:v>47052</c:v>
                </c:pt>
                <c:pt idx="151">
                  <c:v>47735</c:v>
                </c:pt>
                <c:pt idx="152">
                  <c:v>49153</c:v>
                </c:pt>
                <c:pt idx="153">
                  <c:v>50253</c:v>
                </c:pt>
                <c:pt idx="154">
                  <c:v>51923</c:v>
                </c:pt>
                <c:pt idx="155">
                  <c:v>53117</c:v>
                </c:pt>
                <c:pt idx="156">
                  <c:v>53736</c:v>
                </c:pt>
                <c:pt idx="157">
                  <c:v>54885</c:v>
                </c:pt>
                <c:pt idx="158">
                  <c:v>55546</c:v>
                </c:pt>
                <c:pt idx="159">
                  <c:v>55816</c:v>
                </c:pt>
                <c:pt idx="160">
                  <c:v>55644</c:v>
                </c:pt>
                <c:pt idx="161">
                  <c:v>55852</c:v>
                </c:pt>
                <c:pt idx="162">
                  <c:v>56001</c:v>
                </c:pt>
                <c:pt idx="163">
                  <c:v>56304</c:v>
                </c:pt>
                <c:pt idx="164">
                  <c:v>56897</c:v>
                </c:pt>
                <c:pt idx="165">
                  <c:v>57417</c:v>
                </c:pt>
                <c:pt idx="166">
                  <c:v>58513</c:v>
                </c:pt>
                <c:pt idx="167">
                  <c:v>59372</c:v>
                </c:pt>
                <c:pt idx="168">
                  <c:v>60074</c:v>
                </c:pt>
                <c:pt idx="169">
                  <c:v>60714</c:v>
                </c:pt>
                <c:pt idx="170">
                  <c:v>60995</c:v>
                </c:pt>
                <c:pt idx="171">
                  <c:v>60982</c:v>
                </c:pt>
                <c:pt idx="172">
                  <c:v>60532</c:v>
                </c:pt>
                <c:pt idx="173">
                  <c:v>60394</c:v>
                </c:pt>
                <c:pt idx="174">
                  <c:v>60244</c:v>
                </c:pt>
                <c:pt idx="175">
                  <c:v>60133</c:v>
                </c:pt>
                <c:pt idx="176">
                  <c:v>60252</c:v>
                </c:pt>
                <c:pt idx="177">
                  <c:v>60668</c:v>
                </c:pt>
              </c:numCache>
            </c:numRef>
          </c:val>
          <c:smooth val="0"/>
        </c:ser>
        <c:dLbls>
          <c:showLegendKey val="0"/>
          <c:showVal val="0"/>
          <c:showCatName val="0"/>
          <c:showSerName val="0"/>
          <c:showPercent val="0"/>
          <c:showBubbleSize val="0"/>
        </c:dLbls>
        <c:marker val="1"/>
        <c:smooth val="0"/>
        <c:axId val="38564224"/>
        <c:axId val="38565760"/>
      </c:lineChart>
      <c:catAx>
        <c:axId val="38564224"/>
        <c:scaling>
          <c:orientation val="minMax"/>
        </c:scaling>
        <c:delete val="0"/>
        <c:axPos val="b"/>
        <c:numFmt formatCode="@" sourceLinked="1"/>
        <c:majorTickMark val="out"/>
        <c:minorTickMark val="none"/>
        <c:tickLblPos val="nextTo"/>
        <c:txPr>
          <a:bodyPr/>
          <a:lstStyle/>
          <a:p>
            <a:pPr>
              <a:defRPr sz="800" baseline="0">
                <a:latin typeface="Times New Roman" pitchFamily="18" charset="0"/>
                <a:cs typeface="Times New Roman" pitchFamily="18" charset="0"/>
              </a:defRPr>
            </a:pPr>
            <a:endParaRPr lang="en-US"/>
          </a:p>
        </c:txPr>
        <c:crossAx val="38565760"/>
        <c:crosses val="autoZero"/>
        <c:auto val="1"/>
        <c:lblAlgn val="ctr"/>
        <c:lblOffset val="100"/>
        <c:tickLblSkip val="3"/>
        <c:noMultiLvlLbl val="0"/>
      </c:catAx>
      <c:valAx>
        <c:axId val="38565760"/>
        <c:scaling>
          <c:orientation val="minMax"/>
        </c:scaling>
        <c:delete val="0"/>
        <c:axPos val="l"/>
        <c:majorGridlines/>
        <c:numFmt formatCode="#,##0" sourceLinked="0"/>
        <c:majorTickMark val="out"/>
        <c:minorTickMark val="none"/>
        <c:tickLblPos val="nextTo"/>
        <c:crossAx val="3856422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Became Adult</c:v>
                </c:pt>
              </c:strCache>
            </c:strRef>
          </c:tx>
          <c:spPr>
            <a:ln w="34925">
              <a:solidFill>
                <a:srgbClr val="C00000"/>
              </a:solidFill>
            </a:ln>
          </c:spPr>
          <c:marker>
            <c:symbol val="none"/>
          </c:marker>
          <c:dLbls>
            <c:dLbl>
              <c:idx val="177"/>
              <c:layout>
                <c:manualLayout>
                  <c:x val="-3.8580246913580245E-2"/>
                  <c:y val="-1.1224130643577969E-2"/>
                </c:manualLayout>
              </c:layout>
              <c:spPr/>
              <c:txPr>
                <a:bodyPr/>
                <a:lstStyle/>
                <a:p>
                  <a:pPr>
                    <a:defRPr b="1" baseline="0">
                      <a:solidFill>
                        <a:srgbClr val="C00000"/>
                      </a:solidFil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Sheet1!$B$2:$B$179</c:f>
              <c:numCache>
                <c:formatCode>#,##0</c:formatCode>
                <c:ptCount val="178"/>
                <c:pt idx="0">
                  <c:v>0</c:v>
                </c:pt>
                <c:pt idx="1">
                  <c:v>1601.6666666666704</c:v>
                </c:pt>
                <c:pt idx="2">
                  <c:v>3203.3333333333421</c:v>
                </c:pt>
                <c:pt idx="3">
                  <c:v>4805.00000000001</c:v>
                </c:pt>
                <c:pt idx="4">
                  <c:v>6406.6666666666843</c:v>
                </c:pt>
                <c:pt idx="5">
                  <c:v>8008.3333333333485</c:v>
                </c:pt>
                <c:pt idx="6">
                  <c:v>9610.00000000002</c:v>
                </c:pt>
                <c:pt idx="7">
                  <c:v>11211.666666666686</c:v>
                </c:pt>
                <c:pt idx="8">
                  <c:v>12813.333333333356</c:v>
                </c:pt>
                <c:pt idx="9">
                  <c:v>14415.000000000029</c:v>
                </c:pt>
                <c:pt idx="10">
                  <c:v>16016.666666666695</c:v>
                </c:pt>
                <c:pt idx="11">
                  <c:v>17618.333333333354</c:v>
                </c:pt>
                <c:pt idx="12">
                  <c:v>19220.00000000004</c:v>
                </c:pt>
                <c:pt idx="13">
                  <c:v>20821.666666666701</c:v>
                </c:pt>
                <c:pt idx="14">
                  <c:v>22423.333333333369</c:v>
                </c:pt>
                <c:pt idx="15">
                  <c:v>24025.000000000047</c:v>
                </c:pt>
                <c:pt idx="16">
                  <c:v>25626.666666666712</c:v>
                </c:pt>
                <c:pt idx="17">
                  <c:v>27228.333333333383</c:v>
                </c:pt>
                <c:pt idx="18">
                  <c:v>28830.000000000058</c:v>
                </c:pt>
                <c:pt idx="19">
                  <c:v>30431.666666666722</c:v>
                </c:pt>
                <c:pt idx="20">
                  <c:v>32033.33333333339</c:v>
                </c:pt>
                <c:pt idx="21">
                  <c:v>33635.000000000065</c:v>
                </c:pt>
                <c:pt idx="22">
                  <c:v>35236.666666666722</c:v>
                </c:pt>
                <c:pt idx="23">
                  <c:v>36838.333333333409</c:v>
                </c:pt>
                <c:pt idx="24">
                  <c:v>38440.00000000008</c:v>
                </c:pt>
                <c:pt idx="25">
                  <c:v>40041.666666666737</c:v>
                </c:pt>
                <c:pt idx="26">
                  <c:v>41643.333333333416</c:v>
                </c:pt>
                <c:pt idx="27">
                  <c:v>43245.000000000087</c:v>
                </c:pt>
                <c:pt idx="28">
                  <c:v>44846.666666666744</c:v>
                </c:pt>
                <c:pt idx="29">
                  <c:v>46448.33333333343</c:v>
                </c:pt>
                <c:pt idx="30">
                  <c:v>48050.000000000095</c:v>
                </c:pt>
                <c:pt idx="31">
                  <c:v>49651.666666666752</c:v>
                </c:pt>
                <c:pt idx="32">
                  <c:v>51253.333333333438</c:v>
                </c:pt>
                <c:pt idx="33">
                  <c:v>52855.000000000109</c:v>
                </c:pt>
                <c:pt idx="34">
                  <c:v>54456.666666666766</c:v>
                </c:pt>
                <c:pt idx="35">
                  <c:v>56058.333333333445</c:v>
                </c:pt>
                <c:pt idx="36">
                  <c:v>57660.000000000116</c:v>
                </c:pt>
                <c:pt idx="37">
                  <c:v>59261.666666666773</c:v>
                </c:pt>
                <c:pt idx="38">
                  <c:v>60863.333333333459</c:v>
                </c:pt>
                <c:pt idx="39">
                  <c:v>62465.000000000131</c:v>
                </c:pt>
                <c:pt idx="40">
                  <c:v>64066.666666666781</c:v>
                </c:pt>
                <c:pt idx="41">
                  <c:v>65668.333333333445</c:v>
                </c:pt>
                <c:pt idx="42">
                  <c:v>67270.000000000131</c:v>
                </c:pt>
                <c:pt idx="43">
                  <c:v>68871.666666666802</c:v>
                </c:pt>
                <c:pt idx="44">
                  <c:v>70473.333333333445</c:v>
                </c:pt>
                <c:pt idx="45">
                  <c:v>72075.000000000146</c:v>
                </c:pt>
                <c:pt idx="46">
                  <c:v>73676.666666666817</c:v>
                </c:pt>
                <c:pt idx="47">
                  <c:v>75278.333333333459</c:v>
                </c:pt>
                <c:pt idx="48">
                  <c:v>76880.00000000016</c:v>
                </c:pt>
                <c:pt idx="49">
                  <c:v>78481.666666666832</c:v>
                </c:pt>
                <c:pt idx="50">
                  <c:v>80083.333333333474</c:v>
                </c:pt>
                <c:pt idx="51">
                  <c:v>81685.00000000016</c:v>
                </c:pt>
                <c:pt idx="52">
                  <c:v>83286.666666666832</c:v>
                </c:pt>
                <c:pt idx="53">
                  <c:v>84888.333333333474</c:v>
                </c:pt>
                <c:pt idx="54">
                  <c:v>86490.000000000175</c:v>
                </c:pt>
                <c:pt idx="55">
                  <c:v>88091.666666666846</c:v>
                </c:pt>
                <c:pt idx="56">
                  <c:v>89693.333333333518</c:v>
                </c:pt>
                <c:pt idx="57">
                  <c:v>91295.000000000189</c:v>
                </c:pt>
                <c:pt idx="58">
                  <c:v>92896.666666666861</c:v>
                </c:pt>
                <c:pt idx="59">
                  <c:v>94498.333333333518</c:v>
                </c:pt>
                <c:pt idx="60">
                  <c:v>96100.000000000189</c:v>
                </c:pt>
                <c:pt idx="61">
                  <c:v>97701.666666666861</c:v>
                </c:pt>
                <c:pt idx="62">
                  <c:v>99303.333333333518</c:v>
                </c:pt>
                <c:pt idx="63">
                  <c:v>100905.0000000002</c:v>
                </c:pt>
                <c:pt idx="64">
                  <c:v>102506.66666666688</c:v>
                </c:pt>
                <c:pt idx="65">
                  <c:v>104108.33333333352</c:v>
                </c:pt>
                <c:pt idx="66">
                  <c:v>105710.00000000022</c:v>
                </c:pt>
                <c:pt idx="67">
                  <c:v>107311.66666666689</c:v>
                </c:pt>
                <c:pt idx="68">
                  <c:v>108913.33333333353</c:v>
                </c:pt>
                <c:pt idx="69">
                  <c:v>110515.00000000022</c:v>
                </c:pt>
                <c:pt idx="70">
                  <c:v>112116.66666666689</c:v>
                </c:pt>
                <c:pt idx="71">
                  <c:v>113718.33333333353</c:v>
                </c:pt>
                <c:pt idx="72">
                  <c:v>115320.00000000023</c:v>
                </c:pt>
                <c:pt idx="73">
                  <c:v>116921.6666666669</c:v>
                </c:pt>
                <c:pt idx="74">
                  <c:v>118523.33333333355</c:v>
                </c:pt>
                <c:pt idx="75">
                  <c:v>120125.00000000025</c:v>
                </c:pt>
                <c:pt idx="76">
                  <c:v>121726.66666666692</c:v>
                </c:pt>
                <c:pt idx="77">
                  <c:v>123328.33333333356</c:v>
                </c:pt>
                <c:pt idx="78">
                  <c:v>124930.00000000025</c:v>
                </c:pt>
                <c:pt idx="79">
                  <c:v>126531.66666666692</c:v>
                </c:pt>
                <c:pt idx="80">
                  <c:v>128133.33333333356</c:v>
                </c:pt>
                <c:pt idx="81">
                  <c:v>129735.00000000026</c:v>
                </c:pt>
                <c:pt idx="82">
                  <c:v>131336.66666666695</c:v>
                </c:pt>
                <c:pt idx="83">
                  <c:v>132938.3333333336</c:v>
                </c:pt>
                <c:pt idx="84">
                  <c:v>134540.00000000026</c:v>
                </c:pt>
                <c:pt idx="85">
                  <c:v>136141.66666666695</c:v>
                </c:pt>
                <c:pt idx="86">
                  <c:v>137743.3333333336</c:v>
                </c:pt>
                <c:pt idx="87">
                  <c:v>139345.00000000029</c:v>
                </c:pt>
                <c:pt idx="88">
                  <c:v>140946.66666666695</c:v>
                </c:pt>
                <c:pt idx="89">
                  <c:v>142548.33333333363</c:v>
                </c:pt>
                <c:pt idx="90">
                  <c:v>144150.00000000029</c:v>
                </c:pt>
                <c:pt idx="91">
                  <c:v>145751.66666666698</c:v>
                </c:pt>
                <c:pt idx="92">
                  <c:v>147353.33333333363</c:v>
                </c:pt>
                <c:pt idx="93">
                  <c:v>148955.00000000029</c:v>
                </c:pt>
                <c:pt idx="94">
                  <c:v>150556.66666666698</c:v>
                </c:pt>
                <c:pt idx="95">
                  <c:v>152158.33333333363</c:v>
                </c:pt>
                <c:pt idx="96">
                  <c:v>153760.00000000032</c:v>
                </c:pt>
                <c:pt idx="97">
                  <c:v>155361.66666666698</c:v>
                </c:pt>
                <c:pt idx="98">
                  <c:v>156963.33333333366</c:v>
                </c:pt>
                <c:pt idx="99">
                  <c:v>158565.00000000032</c:v>
                </c:pt>
                <c:pt idx="100">
                  <c:v>160166.66666666701</c:v>
                </c:pt>
                <c:pt idx="101">
                  <c:v>161768.33333333366</c:v>
                </c:pt>
                <c:pt idx="102">
                  <c:v>163370.00000000032</c:v>
                </c:pt>
                <c:pt idx="103">
                  <c:v>164971.66666666701</c:v>
                </c:pt>
                <c:pt idx="104">
                  <c:v>166573.33333333366</c:v>
                </c:pt>
                <c:pt idx="105">
                  <c:v>168175.00000000035</c:v>
                </c:pt>
                <c:pt idx="106">
                  <c:v>169776.66666666701</c:v>
                </c:pt>
                <c:pt idx="107">
                  <c:v>171378.33333333369</c:v>
                </c:pt>
                <c:pt idx="108">
                  <c:v>172980.00000000035</c:v>
                </c:pt>
                <c:pt idx="109">
                  <c:v>174581.66666666704</c:v>
                </c:pt>
                <c:pt idx="110">
                  <c:v>176183.33333333369</c:v>
                </c:pt>
                <c:pt idx="111">
                  <c:v>177785.00000000035</c:v>
                </c:pt>
                <c:pt idx="112">
                  <c:v>179386.66666666704</c:v>
                </c:pt>
                <c:pt idx="113">
                  <c:v>180988.33333333369</c:v>
                </c:pt>
                <c:pt idx="114">
                  <c:v>182590.00000000038</c:v>
                </c:pt>
                <c:pt idx="115">
                  <c:v>184191.66666666704</c:v>
                </c:pt>
                <c:pt idx="116">
                  <c:v>185793.33333333372</c:v>
                </c:pt>
                <c:pt idx="117">
                  <c:v>187395.00000000038</c:v>
                </c:pt>
                <c:pt idx="118">
                  <c:v>188996.66666666706</c:v>
                </c:pt>
                <c:pt idx="119">
                  <c:v>190598.33333333372</c:v>
                </c:pt>
                <c:pt idx="120">
                  <c:v>192200.00000000038</c:v>
                </c:pt>
                <c:pt idx="121">
                  <c:v>193801.66666666706</c:v>
                </c:pt>
                <c:pt idx="122">
                  <c:v>195403.33333333372</c:v>
                </c:pt>
                <c:pt idx="123">
                  <c:v>197005.00000000041</c:v>
                </c:pt>
                <c:pt idx="124">
                  <c:v>198606.66666666706</c:v>
                </c:pt>
                <c:pt idx="125">
                  <c:v>200208.33333333375</c:v>
                </c:pt>
                <c:pt idx="126">
                  <c:v>201810.00000000041</c:v>
                </c:pt>
                <c:pt idx="127">
                  <c:v>203411.66666666709</c:v>
                </c:pt>
                <c:pt idx="128">
                  <c:v>205013.33333333375</c:v>
                </c:pt>
                <c:pt idx="129">
                  <c:v>206615.00000000041</c:v>
                </c:pt>
                <c:pt idx="130">
                  <c:v>208216.66666666709</c:v>
                </c:pt>
                <c:pt idx="131">
                  <c:v>209818.33333333375</c:v>
                </c:pt>
                <c:pt idx="132">
                  <c:v>211420.00000000044</c:v>
                </c:pt>
                <c:pt idx="133">
                  <c:v>213021.66666666709</c:v>
                </c:pt>
                <c:pt idx="134">
                  <c:v>214623.33333333378</c:v>
                </c:pt>
                <c:pt idx="135">
                  <c:v>216225.00000000044</c:v>
                </c:pt>
                <c:pt idx="136">
                  <c:v>217826.66666666712</c:v>
                </c:pt>
                <c:pt idx="137">
                  <c:v>219428.33333333378</c:v>
                </c:pt>
                <c:pt idx="138">
                  <c:v>221030.00000000044</c:v>
                </c:pt>
                <c:pt idx="139">
                  <c:v>222631.66666666712</c:v>
                </c:pt>
                <c:pt idx="140">
                  <c:v>224233.33333333378</c:v>
                </c:pt>
                <c:pt idx="141">
                  <c:v>225835.00000000047</c:v>
                </c:pt>
                <c:pt idx="142">
                  <c:v>227436.66666666712</c:v>
                </c:pt>
                <c:pt idx="143">
                  <c:v>229038.33333333378</c:v>
                </c:pt>
                <c:pt idx="144">
                  <c:v>230640.00000000047</c:v>
                </c:pt>
                <c:pt idx="145">
                  <c:v>232241.66666666715</c:v>
                </c:pt>
                <c:pt idx="146">
                  <c:v>233843.33333333378</c:v>
                </c:pt>
                <c:pt idx="147">
                  <c:v>235445.00000000047</c:v>
                </c:pt>
                <c:pt idx="148">
                  <c:v>237046.66666666715</c:v>
                </c:pt>
                <c:pt idx="149">
                  <c:v>238648.33333333378</c:v>
                </c:pt>
                <c:pt idx="150">
                  <c:v>240250.00000000049</c:v>
                </c:pt>
                <c:pt idx="151">
                  <c:v>241851.66666666715</c:v>
                </c:pt>
                <c:pt idx="152">
                  <c:v>243453.33333333378</c:v>
                </c:pt>
                <c:pt idx="153">
                  <c:v>245055.00000000049</c:v>
                </c:pt>
                <c:pt idx="154">
                  <c:v>246656.66666666718</c:v>
                </c:pt>
                <c:pt idx="155">
                  <c:v>248258.33333333378</c:v>
                </c:pt>
                <c:pt idx="156">
                  <c:v>249860.00000000049</c:v>
                </c:pt>
                <c:pt idx="157">
                  <c:v>251461.66666666718</c:v>
                </c:pt>
                <c:pt idx="158">
                  <c:v>253063.33333333378</c:v>
                </c:pt>
                <c:pt idx="159">
                  <c:v>254665.00000000052</c:v>
                </c:pt>
                <c:pt idx="160">
                  <c:v>256266.66666666718</c:v>
                </c:pt>
                <c:pt idx="161">
                  <c:v>257868.33333333381</c:v>
                </c:pt>
                <c:pt idx="162">
                  <c:v>259470.00000000052</c:v>
                </c:pt>
                <c:pt idx="163">
                  <c:v>261071.66666666721</c:v>
                </c:pt>
                <c:pt idx="164">
                  <c:v>262673.33333333401</c:v>
                </c:pt>
                <c:pt idx="165">
                  <c:v>264275.00000000052</c:v>
                </c:pt>
                <c:pt idx="166">
                  <c:v>265876.66666666715</c:v>
                </c:pt>
                <c:pt idx="167">
                  <c:v>267478.33333333401</c:v>
                </c:pt>
                <c:pt idx="168">
                  <c:v>269080.00000000052</c:v>
                </c:pt>
                <c:pt idx="169">
                  <c:v>270681.66666666715</c:v>
                </c:pt>
                <c:pt idx="170">
                  <c:v>272283.33333333401</c:v>
                </c:pt>
                <c:pt idx="171">
                  <c:v>273885.00000000058</c:v>
                </c:pt>
                <c:pt idx="172">
                  <c:v>275486.66666666715</c:v>
                </c:pt>
                <c:pt idx="173">
                  <c:v>277088.33333333401</c:v>
                </c:pt>
                <c:pt idx="174">
                  <c:v>278690.00000000058</c:v>
                </c:pt>
                <c:pt idx="175">
                  <c:v>280291.66666666715</c:v>
                </c:pt>
                <c:pt idx="176">
                  <c:v>281893.33333333401</c:v>
                </c:pt>
                <c:pt idx="177">
                  <c:v>283495.00000000058</c:v>
                </c:pt>
              </c:numCache>
            </c:numRef>
          </c:val>
          <c:smooth val="0"/>
        </c:ser>
        <c:ser>
          <c:idx val="1"/>
          <c:order val="1"/>
          <c:tx>
            <c:strRef>
              <c:f>Sheet1!$C$1</c:f>
              <c:strCache>
                <c:ptCount val="1"/>
                <c:pt idx="0">
                  <c:v>TANF</c:v>
                </c:pt>
              </c:strCache>
            </c:strRef>
          </c:tx>
          <c:spPr>
            <a:ln w="50800">
              <a:solidFill>
                <a:srgbClr val="000066"/>
              </a:solidFill>
            </a:ln>
          </c:spPr>
          <c:marker>
            <c:symbol val="none"/>
          </c:marker>
          <c:dLbls>
            <c:dLbl>
              <c:idx val="177"/>
              <c:layout>
                <c:manualLayout>
                  <c:x val="-1.5432098765432104E-3"/>
                  <c:y val="-4.2090489913417357E-2"/>
                </c:manualLayout>
              </c:layout>
              <c:showLegendKey val="0"/>
              <c:showVal val="1"/>
              <c:showCatName val="0"/>
              <c:showSerName val="0"/>
              <c:showPercent val="0"/>
              <c:showBubbleSize val="0"/>
            </c:dLbl>
            <c:numFmt formatCode="#,##0" sourceLinked="0"/>
            <c:txPr>
              <a:bodyPr/>
              <a:lstStyle/>
              <a:p>
                <a:pPr>
                  <a:defRPr b="1">
                    <a:solidFill>
                      <a:srgbClr val="000066"/>
                    </a:solidFill>
                  </a:defRPr>
                </a:pPr>
                <a:endParaRPr lang="en-US"/>
              </a:p>
            </c:txPr>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Sheet1!$C$2:$C$179</c:f>
              <c:numCache>
                <c:formatCode>General</c:formatCode>
                <c:ptCount val="178"/>
                <c:pt idx="0">
                  <c:v>0</c:v>
                </c:pt>
                <c:pt idx="1">
                  <c:v>59</c:v>
                </c:pt>
                <c:pt idx="2">
                  <c:v>148</c:v>
                </c:pt>
                <c:pt idx="3">
                  <c:v>230</c:v>
                </c:pt>
                <c:pt idx="4">
                  <c:v>305</c:v>
                </c:pt>
                <c:pt idx="5">
                  <c:v>385</c:v>
                </c:pt>
                <c:pt idx="6">
                  <c:v>450</c:v>
                </c:pt>
                <c:pt idx="7">
                  <c:v>521</c:v>
                </c:pt>
                <c:pt idx="8">
                  <c:v>562</c:v>
                </c:pt>
                <c:pt idx="9">
                  <c:v>655</c:v>
                </c:pt>
                <c:pt idx="10">
                  <c:v>696</c:v>
                </c:pt>
                <c:pt idx="11">
                  <c:v>719</c:v>
                </c:pt>
                <c:pt idx="12">
                  <c:v>746</c:v>
                </c:pt>
                <c:pt idx="13">
                  <c:v>768</c:v>
                </c:pt>
                <c:pt idx="14">
                  <c:v>819</c:v>
                </c:pt>
                <c:pt idx="15">
                  <c:v>814</c:v>
                </c:pt>
                <c:pt idx="16">
                  <c:v>803</c:v>
                </c:pt>
                <c:pt idx="17">
                  <c:v>814</c:v>
                </c:pt>
                <c:pt idx="18">
                  <c:v>842</c:v>
                </c:pt>
                <c:pt idx="19">
                  <c:v>845</c:v>
                </c:pt>
                <c:pt idx="20">
                  <c:v>863</c:v>
                </c:pt>
                <c:pt idx="21">
                  <c:v>864</c:v>
                </c:pt>
                <c:pt idx="22">
                  <c:v>900</c:v>
                </c:pt>
                <c:pt idx="23">
                  <c:v>953</c:v>
                </c:pt>
                <c:pt idx="24">
                  <c:v>1004</c:v>
                </c:pt>
                <c:pt idx="25">
                  <c:v>1061</c:v>
                </c:pt>
                <c:pt idx="26">
                  <c:v>1124</c:v>
                </c:pt>
                <c:pt idx="27">
                  <c:v>1160</c:v>
                </c:pt>
                <c:pt idx="28">
                  <c:v>1170</c:v>
                </c:pt>
                <c:pt idx="29">
                  <c:v>1136</c:v>
                </c:pt>
                <c:pt idx="30">
                  <c:v>971</c:v>
                </c:pt>
                <c:pt idx="31">
                  <c:v>1028</c:v>
                </c:pt>
                <c:pt idx="32">
                  <c:v>1030</c:v>
                </c:pt>
                <c:pt idx="33">
                  <c:v>1016</c:v>
                </c:pt>
                <c:pt idx="34">
                  <c:v>1091</c:v>
                </c:pt>
                <c:pt idx="35">
                  <c:v>1107</c:v>
                </c:pt>
                <c:pt idx="36">
                  <c:v>1175</c:v>
                </c:pt>
                <c:pt idx="37">
                  <c:v>1210</c:v>
                </c:pt>
                <c:pt idx="38">
                  <c:v>1235</c:v>
                </c:pt>
                <c:pt idx="39">
                  <c:v>1235</c:v>
                </c:pt>
                <c:pt idx="40">
                  <c:v>1284</c:v>
                </c:pt>
                <c:pt idx="41">
                  <c:v>1278</c:v>
                </c:pt>
                <c:pt idx="42">
                  <c:v>1204</c:v>
                </c:pt>
                <c:pt idx="43">
                  <c:v>1204</c:v>
                </c:pt>
                <c:pt idx="44">
                  <c:v>1178</c:v>
                </c:pt>
                <c:pt idx="45">
                  <c:v>1166</c:v>
                </c:pt>
                <c:pt idx="46">
                  <c:v>1176</c:v>
                </c:pt>
                <c:pt idx="47">
                  <c:v>1199</c:v>
                </c:pt>
                <c:pt idx="48">
                  <c:v>1191</c:v>
                </c:pt>
                <c:pt idx="49">
                  <c:v>1234</c:v>
                </c:pt>
                <c:pt idx="50">
                  <c:v>1307</c:v>
                </c:pt>
                <c:pt idx="51">
                  <c:v>1379</c:v>
                </c:pt>
                <c:pt idx="52">
                  <c:v>1246</c:v>
                </c:pt>
                <c:pt idx="53">
                  <c:v>1184</c:v>
                </c:pt>
                <c:pt idx="54">
                  <c:v>1108</c:v>
                </c:pt>
                <c:pt idx="55">
                  <c:v>1084</c:v>
                </c:pt>
                <c:pt idx="56">
                  <c:v>1119</c:v>
                </c:pt>
                <c:pt idx="57">
                  <c:v>1142</c:v>
                </c:pt>
                <c:pt idx="58">
                  <c:v>1246</c:v>
                </c:pt>
                <c:pt idx="59">
                  <c:v>1302</c:v>
                </c:pt>
                <c:pt idx="60">
                  <c:v>1469</c:v>
                </c:pt>
                <c:pt idx="61">
                  <c:v>1508</c:v>
                </c:pt>
                <c:pt idx="62">
                  <c:v>1549</c:v>
                </c:pt>
                <c:pt idx="63">
                  <c:v>1610</c:v>
                </c:pt>
                <c:pt idx="64">
                  <c:v>1577</c:v>
                </c:pt>
                <c:pt idx="65">
                  <c:v>1541</c:v>
                </c:pt>
                <c:pt idx="66">
                  <c:v>1578</c:v>
                </c:pt>
                <c:pt idx="67">
                  <c:v>1428</c:v>
                </c:pt>
                <c:pt idx="68">
                  <c:v>1406</c:v>
                </c:pt>
                <c:pt idx="69">
                  <c:v>1489</c:v>
                </c:pt>
                <c:pt idx="70">
                  <c:v>1546</c:v>
                </c:pt>
                <c:pt idx="71">
                  <c:v>1640</c:v>
                </c:pt>
                <c:pt idx="72">
                  <c:v>1713</c:v>
                </c:pt>
                <c:pt idx="73">
                  <c:v>1782</c:v>
                </c:pt>
                <c:pt idx="74">
                  <c:v>1866</c:v>
                </c:pt>
                <c:pt idx="75">
                  <c:v>1934</c:v>
                </c:pt>
                <c:pt idx="76">
                  <c:v>1924</c:v>
                </c:pt>
                <c:pt idx="77">
                  <c:v>1896</c:v>
                </c:pt>
                <c:pt idx="78">
                  <c:v>1838</c:v>
                </c:pt>
                <c:pt idx="79">
                  <c:v>1694</c:v>
                </c:pt>
                <c:pt idx="80">
                  <c:v>1794</c:v>
                </c:pt>
                <c:pt idx="81">
                  <c:v>1848</c:v>
                </c:pt>
                <c:pt idx="82">
                  <c:v>1891</c:v>
                </c:pt>
                <c:pt idx="83">
                  <c:v>1989</c:v>
                </c:pt>
                <c:pt idx="84">
                  <c:v>2039</c:v>
                </c:pt>
                <c:pt idx="85">
                  <c:v>2060</c:v>
                </c:pt>
                <c:pt idx="86">
                  <c:v>2093</c:v>
                </c:pt>
                <c:pt idx="87">
                  <c:v>2127</c:v>
                </c:pt>
                <c:pt idx="88">
                  <c:v>2063</c:v>
                </c:pt>
                <c:pt idx="89">
                  <c:v>1899</c:v>
                </c:pt>
                <c:pt idx="90">
                  <c:v>1793</c:v>
                </c:pt>
                <c:pt idx="91">
                  <c:v>1771</c:v>
                </c:pt>
                <c:pt idx="92">
                  <c:v>1788</c:v>
                </c:pt>
                <c:pt idx="93">
                  <c:v>1821</c:v>
                </c:pt>
                <c:pt idx="94">
                  <c:v>1834</c:v>
                </c:pt>
                <c:pt idx="95">
                  <c:v>1978</c:v>
                </c:pt>
                <c:pt idx="96">
                  <c:v>2095</c:v>
                </c:pt>
                <c:pt idx="97">
                  <c:v>2131</c:v>
                </c:pt>
                <c:pt idx="98">
                  <c:v>2204</c:v>
                </c:pt>
                <c:pt idx="99">
                  <c:v>2152</c:v>
                </c:pt>
                <c:pt idx="100">
                  <c:v>2056</c:v>
                </c:pt>
                <c:pt idx="101">
                  <c:v>1820</c:v>
                </c:pt>
                <c:pt idx="102">
                  <c:v>1690</c:v>
                </c:pt>
                <c:pt idx="103">
                  <c:v>1587</c:v>
                </c:pt>
                <c:pt idx="104">
                  <c:v>1603</c:v>
                </c:pt>
                <c:pt idx="105">
                  <c:v>1665</c:v>
                </c:pt>
                <c:pt idx="106">
                  <c:v>1631</c:v>
                </c:pt>
                <c:pt idx="107">
                  <c:v>1594</c:v>
                </c:pt>
                <c:pt idx="108">
                  <c:v>1496</c:v>
                </c:pt>
                <c:pt idx="109">
                  <c:v>1527</c:v>
                </c:pt>
                <c:pt idx="110">
                  <c:v>1572</c:v>
                </c:pt>
                <c:pt idx="111">
                  <c:v>1641</c:v>
                </c:pt>
                <c:pt idx="112">
                  <c:v>1535</c:v>
                </c:pt>
                <c:pt idx="113">
                  <c:v>1326</c:v>
                </c:pt>
                <c:pt idx="114">
                  <c:v>1184</c:v>
                </c:pt>
                <c:pt idx="115">
                  <c:v>1150</c:v>
                </c:pt>
                <c:pt idx="116">
                  <c:v>1157</c:v>
                </c:pt>
                <c:pt idx="117">
                  <c:v>1165</c:v>
                </c:pt>
                <c:pt idx="118">
                  <c:v>1167</c:v>
                </c:pt>
                <c:pt idx="119">
                  <c:v>1130</c:v>
                </c:pt>
                <c:pt idx="120">
                  <c:v>1154</c:v>
                </c:pt>
                <c:pt idx="121">
                  <c:v>1160</c:v>
                </c:pt>
                <c:pt idx="122">
                  <c:v>1200</c:v>
                </c:pt>
                <c:pt idx="123">
                  <c:v>1207</c:v>
                </c:pt>
                <c:pt idx="124">
                  <c:v>1158</c:v>
                </c:pt>
                <c:pt idx="125">
                  <c:v>1058</c:v>
                </c:pt>
                <c:pt idx="126">
                  <c:v>1016</c:v>
                </c:pt>
                <c:pt idx="127">
                  <c:v>954</c:v>
                </c:pt>
                <c:pt idx="128">
                  <c:v>988</c:v>
                </c:pt>
                <c:pt idx="129">
                  <c:v>1019</c:v>
                </c:pt>
                <c:pt idx="130">
                  <c:v>1081</c:v>
                </c:pt>
                <c:pt idx="131">
                  <c:v>1035</c:v>
                </c:pt>
                <c:pt idx="132">
                  <c:v>1126</c:v>
                </c:pt>
                <c:pt idx="133">
                  <c:v>1190</c:v>
                </c:pt>
                <c:pt idx="134">
                  <c:v>1224</c:v>
                </c:pt>
                <c:pt idx="135">
                  <c:v>1359</c:v>
                </c:pt>
                <c:pt idx="136">
                  <c:v>1406</c:v>
                </c:pt>
                <c:pt idx="137">
                  <c:v>1339</c:v>
                </c:pt>
                <c:pt idx="138">
                  <c:v>1288</c:v>
                </c:pt>
                <c:pt idx="139">
                  <c:v>1257</c:v>
                </c:pt>
                <c:pt idx="140">
                  <c:v>1307</c:v>
                </c:pt>
                <c:pt idx="141">
                  <c:v>1455</c:v>
                </c:pt>
                <c:pt idx="142">
                  <c:v>1462</c:v>
                </c:pt>
                <c:pt idx="143">
                  <c:v>1565</c:v>
                </c:pt>
                <c:pt idx="144">
                  <c:v>1728</c:v>
                </c:pt>
                <c:pt idx="145">
                  <c:v>1776</c:v>
                </c:pt>
                <c:pt idx="146">
                  <c:v>1940</c:v>
                </c:pt>
                <c:pt idx="147">
                  <c:v>2146</c:v>
                </c:pt>
                <c:pt idx="148">
                  <c:v>2294</c:v>
                </c:pt>
                <c:pt idx="149">
                  <c:v>2228</c:v>
                </c:pt>
                <c:pt idx="150">
                  <c:v>2181</c:v>
                </c:pt>
                <c:pt idx="151">
                  <c:v>2052</c:v>
                </c:pt>
                <c:pt idx="152">
                  <c:v>2182</c:v>
                </c:pt>
                <c:pt idx="153">
                  <c:v>2343</c:v>
                </c:pt>
                <c:pt idx="154">
                  <c:v>2473</c:v>
                </c:pt>
                <c:pt idx="155">
                  <c:v>2660</c:v>
                </c:pt>
                <c:pt idx="156">
                  <c:v>2788</c:v>
                </c:pt>
                <c:pt idx="157">
                  <c:v>2991</c:v>
                </c:pt>
                <c:pt idx="158">
                  <c:v>3185</c:v>
                </c:pt>
                <c:pt idx="159">
                  <c:v>3320</c:v>
                </c:pt>
                <c:pt idx="160">
                  <c:v>3306</c:v>
                </c:pt>
                <c:pt idx="161">
                  <c:v>3122</c:v>
                </c:pt>
                <c:pt idx="162">
                  <c:v>2817</c:v>
                </c:pt>
                <c:pt idx="163">
                  <c:v>2665</c:v>
                </c:pt>
                <c:pt idx="164">
                  <c:v>2719</c:v>
                </c:pt>
                <c:pt idx="165">
                  <c:v>2787</c:v>
                </c:pt>
                <c:pt idx="166">
                  <c:v>2894</c:v>
                </c:pt>
                <c:pt idx="167">
                  <c:v>3013</c:v>
                </c:pt>
                <c:pt idx="168">
                  <c:v>3185</c:v>
                </c:pt>
                <c:pt idx="169">
                  <c:v>3167</c:v>
                </c:pt>
                <c:pt idx="170">
                  <c:v>3202</c:v>
                </c:pt>
                <c:pt idx="171">
                  <c:v>3231</c:v>
                </c:pt>
                <c:pt idx="172">
                  <c:v>3252</c:v>
                </c:pt>
                <c:pt idx="173">
                  <c:v>3105</c:v>
                </c:pt>
                <c:pt idx="174">
                  <c:v>2831</c:v>
                </c:pt>
                <c:pt idx="175">
                  <c:v>2645</c:v>
                </c:pt>
                <c:pt idx="176">
                  <c:v>2553</c:v>
                </c:pt>
                <c:pt idx="177">
                  <c:v>2628</c:v>
                </c:pt>
              </c:numCache>
            </c:numRef>
          </c:val>
          <c:smooth val="0"/>
        </c:ser>
        <c:ser>
          <c:idx val="2"/>
          <c:order val="2"/>
          <c:tx>
            <c:strRef>
              <c:f>Sheet1!$D$1</c:f>
              <c:strCache>
                <c:ptCount val="1"/>
                <c:pt idx="0">
                  <c:v>Medicaid (w/o SSI)</c:v>
                </c:pt>
              </c:strCache>
            </c:strRef>
          </c:tx>
          <c:spPr>
            <a:ln w="50800">
              <a:solidFill>
                <a:srgbClr val="990000"/>
              </a:solidFill>
            </a:ln>
          </c:spPr>
          <c:marker>
            <c:symbol val="none"/>
          </c:marker>
          <c:dLbls>
            <c:dLbl>
              <c:idx val="177"/>
              <c:layout>
                <c:manualLayout>
                  <c:x val="-4.6296296296296311E-3"/>
                  <c:y val="-4.7702555235206327E-2"/>
                </c:manualLayout>
              </c:layout>
              <c:numFmt formatCode="#,##0" sourceLinked="0"/>
              <c:spPr/>
              <c:txPr>
                <a:bodyPr/>
                <a:lstStyle/>
                <a:p>
                  <a:pPr>
                    <a:defRPr b="1">
                      <a:solidFill>
                        <a:srgbClr val="990000"/>
                      </a:solidFill>
                    </a:defRPr>
                  </a:pPr>
                  <a:endParaRPr lang="en-US"/>
                </a:p>
              </c:txPr>
              <c:showLegendKey val="0"/>
              <c:showVal val="1"/>
              <c:showCatName val="0"/>
              <c:showSerName val="0"/>
              <c:showPercent val="0"/>
              <c:showBubbleSize val="0"/>
            </c:dLbl>
            <c:txPr>
              <a:bodyPr/>
              <a:lstStyle/>
              <a:p>
                <a:pPr>
                  <a:defRPr>
                    <a:solidFill>
                      <a:srgbClr val="990000"/>
                    </a:solidFill>
                  </a:defRPr>
                </a:pPr>
                <a:endParaRPr lang="en-US"/>
              </a:p>
            </c:txPr>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Sheet1!$D$2:$D$179</c:f>
              <c:numCache>
                <c:formatCode>General</c:formatCode>
                <c:ptCount val="178"/>
                <c:pt idx="0">
                  <c:v>0</c:v>
                </c:pt>
                <c:pt idx="1">
                  <c:v>126</c:v>
                </c:pt>
                <c:pt idx="2">
                  <c:v>281</c:v>
                </c:pt>
                <c:pt idx="3">
                  <c:v>426</c:v>
                </c:pt>
                <c:pt idx="4">
                  <c:v>591</c:v>
                </c:pt>
                <c:pt idx="5">
                  <c:v>727</c:v>
                </c:pt>
                <c:pt idx="6">
                  <c:v>844</c:v>
                </c:pt>
                <c:pt idx="7">
                  <c:v>975</c:v>
                </c:pt>
                <c:pt idx="8">
                  <c:v>1076</c:v>
                </c:pt>
                <c:pt idx="9">
                  <c:v>1254</c:v>
                </c:pt>
                <c:pt idx="10">
                  <c:v>1374</c:v>
                </c:pt>
                <c:pt idx="11">
                  <c:v>1453</c:v>
                </c:pt>
                <c:pt idx="12">
                  <c:v>1489</c:v>
                </c:pt>
                <c:pt idx="13">
                  <c:v>1614</c:v>
                </c:pt>
                <c:pt idx="14">
                  <c:v>1708</c:v>
                </c:pt>
                <c:pt idx="15">
                  <c:v>1785</c:v>
                </c:pt>
                <c:pt idx="16">
                  <c:v>1873</c:v>
                </c:pt>
                <c:pt idx="17">
                  <c:v>1956</c:v>
                </c:pt>
                <c:pt idx="18">
                  <c:v>2104</c:v>
                </c:pt>
                <c:pt idx="19">
                  <c:v>2169</c:v>
                </c:pt>
                <c:pt idx="20">
                  <c:v>2258</c:v>
                </c:pt>
                <c:pt idx="21">
                  <c:v>2353</c:v>
                </c:pt>
                <c:pt idx="22">
                  <c:v>2477</c:v>
                </c:pt>
                <c:pt idx="23">
                  <c:v>2611</c:v>
                </c:pt>
                <c:pt idx="24">
                  <c:v>2612</c:v>
                </c:pt>
                <c:pt idx="25">
                  <c:v>2491</c:v>
                </c:pt>
                <c:pt idx="26">
                  <c:v>2552</c:v>
                </c:pt>
                <c:pt idx="27">
                  <c:v>2825</c:v>
                </c:pt>
                <c:pt idx="28">
                  <c:v>3048</c:v>
                </c:pt>
                <c:pt idx="29">
                  <c:v>2942</c:v>
                </c:pt>
                <c:pt idx="30">
                  <c:v>3197</c:v>
                </c:pt>
                <c:pt idx="31">
                  <c:v>3395</c:v>
                </c:pt>
                <c:pt idx="32">
                  <c:v>3448</c:v>
                </c:pt>
                <c:pt idx="33">
                  <c:v>3579</c:v>
                </c:pt>
                <c:pt idx="34">
                  <c:v>3837</c:v>
                </c:pt>
                <c:pt idx="35">
                  <c:v>3812</c:v>
                </c:pt>
                <c:pt idx="36">
                  <c:v>3923</c:v>
                </c:pt>
                <c:pt idx="37">
                  <c:v>4046</c:v>
                </c:pt>
                <c:pt idx="38">
                  <c:v>4166</c:v>
                </c:pt>
                <c:pt idx="39">
                  <c:v>4289</c:v>
                </c:pt>
                <c:pt idx="40">
                  <c:v>4557</c:v>
                </c:pt>
                <c:pt idx="41">
                  <c:v>4666</c:v>
                </c:pt>
                <c:pt idx="42">
                  <c:v>4785</c:v>
                </c:pt>
                <c:pt idx="43">
                  <c:v>4891</c:v>
                </c:pt>
                <c:pt idx="44">
                  <c:v>5128</c:v>
                </c:pt>
                <c:pt idx="45">
                  <c:v>5348</c:v>
                </c:pt>
                <c:pt idx="46">
                  <c:v>5969</c:v>
                </c:pt>
                <c:pt idx="47">
                  <c:v>6205</c:v>
                </c:pt>
                <c:pt idx="48">
                  <c:v>6447</c:v>
                </c:pt>
                <c:pt idx="49">
                  <c:v>6651</c:v>
                </c:pt>
                <c:pt idx="50">
                  <c:v>6822</c:v>
                </c:pt>
                <c:pt idx="51">
                  <c:v>6890</c:v>
                </c:pt>
                <c:pt idx="52">
                  <c:v>7082</c:v>
                </c:pt>
                <c:pt idx="53">
                  <c:v>6928</c:v>
                </c:pt>
                <c:pt idx="54">
                  <c:v>7098</c:v>
                </c:pt>
                <c:pt idx="55">
                  <c:v>7273</c:v>
                </c:pt>
                <c:pt idx="56">
                  <c:v>7379</c:v>
                </c:pt>
                <c:pt idx="57">
                  <c:v>7533</c:v>
                </c:pt>
                <c:pt idx="58">
                  <c:v>7774</c:v>
                </c:pt>
                <c:pt idx="59">
                  <c:v>8000</c:v>
                </c:pt>
                <c:pt idx="60">
                  <c:v>8116</c:v>
                </c:pt>
                <c:pt idx="61">
                  <c:v>8394</c:v>
                </c:pt>
                <c:pt idx="62">
                  <c:v>8562</c:v>
                </c:pt>
                <c:pt idx="63">
                  <c:v>8733</c:v>
                </c:pt>
                <c:pt idx="64">
                  <c:v>8772</c:v>
                </c:pt>
                <c:pt idx="65">
                  <c:v>8901</c:v>
                </c:pt>
                <c:pt idx="66">
                  <c:v>9039</c:v>
                </c:pt>
                <c:pt idx="67">
                  <c:v>9200</c:v>
                </c:pt>
                <c:pt idx="68">
                  <c:v>9349</c:v>
                </c:pt>
                <c:pt idx="69">
                  <c:v>9530</c:v>
                </c:pt>
                <c:pt idx="70">
                  <c:v>9873</c:v>
                </c:pt>
                <c:pt idx="71">
                  <c:v>10033</c:v>
                </c:pt>
                <c:pt idx="72">
                  <c:v>10305</c:v>
                </c:pt>
                <c:pt idx="73">
                  <c:v>10486</c:v>
                </c:pt>
                <c:pt idx="74">
                  <c:v>10675</c:v>
                </c:pt>
                <c:pt idx="75">
                  <c:v>10844</c:v>
                </c:pt>
                <c:pt idx="76">
                  <c:v>11091</c:v>
                </c:pt>
                <c:pt idx="77">
                  <c:v>11276</c:v>
                </c:pt>
                <c:pt idx="78">
                  <c:v>11413</c:v>
                </c:pt>
                <c:pt idx="79">
                  <c:v>11497</c:v>
                </c:pt>
                <c:pt idx="80">
                  <c:v>11713</c:v>
                </c:pt>
                <c:pt idx="81">
                  <c:v>11969</c:v>
                </c:pt>
                <c:pt idx="82">
                  <c:v>12279</c:v>
                </c:pt>
                <c:pt idx="83">
                  <c:v>12470</c:v>
                </c:pt>
                <c:pt idx="84">
                  <c:v>12789</c:v>
                </c:pt>
                <c:pt idx="85">
                  <c:v>13032</c:v>
                </c:pt>
                <c:pt idx="86">
                  <c:v>13068</c:v>
                </c:pt>
                <c:pt idx="87">
                  <c:v>13233</c:v>
                </c:pt>
                <c:pt idx="88">
                  <c:v>13360</c:v>
                </c:pt>
                <c:pt idx="89">
                  <c:v>13525</c:v>
                </c:pt>
                <c:pt idx="90">
                  <c:v>13858</c:v>
                </c:pt>
                <c:pt idx="91">
                  <c:v>14017</c:v>
                </c:pt>
                <c:pt idx="92">
                  <c:v>14236</c:v>
                </c:pt>
                <c:pt idx="93">
                  <c:v>14615</c:v>
                </c:pt>
                <c:pt idx="94">
                  <c:v>14908</c:v>
                </c:pt>
                <c:pt idx="95">
                  <c:v>15268</c:v>
                </c:pt>
                <c:pt idx="96">
                  <c:v>15356</c:v>
                </c:pt>
                <c:pt idx="97">
                  <c:v>15636</c:v>
                </c:pt>
                <c:pt idx="98">
                  <c:v>15853</c:v>
                </c:pt>
                <c:pt idx="99">
                  <c:v>16004</c:v>
                </c:pt>
                <c:pt idx="100">
                  <c:v>16354</c:v>
                </c:pt>
                <c:pt idx="101">
                  <c:v>16320</c:v>
                </c:pt>
                <c:pt idx="102">
                  <c:v>16454</c:v>
                </c:pt>
                <c:pt idx="103">
                  <c:v>16556</c:v>
                </c:pt>
                <c:pt idx="104">
                  <c:v>16853</c:v>
                </c:pt>
                <c:pt idx="105">
                  <c:v>16946</c:v>
                </c:pt>
                <c:pt idx="106">
                  <c:v>17110</c:v>
                </c:pt>
                <c:pt idx="107">
                  <c:v>17353</c:v>
                </c:pt>
                <c:pt idx="108">
                  <c:v>17328</c:v>
                </c:pt>
                <c:pt idx="109">
                  <c:v>17595</c:v>
                </c:pt>
                <c:pt idx="110">
                  <c:v>17381</c:v>
                </c:pt>
                <c:pt idx="111">
                  <c:v>17543</c:v>
                </c:pt>
                <c:pt idx="112">
                  <c:v>17762</c:v>
                </c:pt>
                <c:pt idx="113">
                  <c:v>17804</c:v>
                </c:pt>
                <c:pt idx="114">
                  <c:v>17865</c:v>
                </c:pt>
                <c:pt idx="115">
                  <c:v>17877</c:v>
                </c:pt>
                <c:pt idx="116">
                  <c:v>18206</c:v>
                </c:pt>
                <c:pt idx="117">
                  <c:v>18373</c:v>
                </c:pt>
                <c:pt idx="118">
                  <c:v>18578</c:v>
                </c:pt>
                <c:pt idx="119">
                  <c:v>18663</c:v>
                </c:pt>
                <c:pt idx="120">
                  <c:v>18657</c:v>
                </c:pt>
                <c:pt idx="121">
                  <c:v>18795</c:v>
                </c:pt>
                <c:pt idx="122">
                  <c:v>18591</c:v>
                </c:pt>
                <c:pt idx="123">
                  <c:v>18530</c:v>
                </c:pt>
                <c:pt idx="124">
                  <c:v>18712</c:v>
                </c:pt>
                <c:pt idx="125">
                  <c:v>18704</c:v>
                </c:pt>
                <c:pt idx="126">
                  <c:v>18802</c:v>
                </c:pt>
                <c:pt idx="127">
                  <c:v>18886</c:v>
                </c:pt>
                <c:pt idx="128">
                  <c:v>18962</c:v>
                </c:pt>
                <c:pt idx="129">
                  <c:v>19003</c:v>
                </c:pt>
                <c:pt idx="130">
                  <c:v>19314</c:v>
                </c:pt>
                <c:pt idx="131">
                  <c:v>19429</c:v>
                </c:pt>
                <c:pt idx="132">
                  <c:v>19439</c:v>
                </c:pt>
                <c:pt idx="133">
                  <c:v>19991</c:v>
                </c:pt>
                <c:pt idx="134">
                  <c:v>20011</c:v>
                </c:pt>
                <c:pt idx="135">
                  <c:v>20266</c:v>
                </c:pt>
                <c:pt idx="136">
                  <c:v>20759</c:v>
                </c:pt>
                <c:pt idx="137">
                  <c:v>21196</c:v>
                </c:pt>
                <c:pt idx="138">
                  <c:v>21689</c:v>
                </c:pt>
                <c:pt idx="139">
                  <c:v>22014</c:v>
                </c:pt>
                <c:pt idx="140">
                  <c:v>22329</c:v>
                </c:pt>
                <c:pt idx="141">
                  <c:v>22913</c:v>
                </c:pt>
                <c:pt idx="142">
                  <c:v>23313</c:v>
                </c:pt>
                <c:pt idx="143">
                  <c:v>23604</c:v>
                </c:pt>
                <c:pt idx="144">
                  <c:v>24204</c:v>
                </c:pt>
                <c:pt idx="145">
                  <c:v>24709</c:v>
                </c:pt>
                <c:pt idx="146">
                  <c:v>24907</c:v>
                </c:pt>
                <c:pt idx="147">
                  <c:v>25388</c:v>
                </c:pt>
                <c:pt idx="148">
                  <c:v>25853</c:v>
                </c:pt>
                <c:pt idx="149">
                  <c:v>26383</c:v>
                </c:pt>
                <c:pt idx="150">
                  <c:v>27214</c:v>
                </c:pt>
                <c:pt idx="151">
                  <c:v>27659</c:v>
                </c:pt>
                <c:pt idx="152">
                  <c:v>28213</c:v>
                </c:pt>
                <c:pt idx="153">
                  <c:v>28945</c:v>
                </c:pt>
                <c:pt idx="154">
                  <c:v>29657</c:v>
                </c:pt>
                <c:pt idx="155">
                  <c:v>30492</c:v>
                </c:pt>
                <c:pt idx="156">
                  <c:v>30882</c:v>
                </c:pt>
                <c:pt idx="157">
                  <c:v>31395</c:v>
                </c:pt>
                <c:pt idx="158">
                  <c:v>31735</c:v>
                </c:pt>
                <c:pt idx="159">
                  <c:v>31943</c:v>
                </c:pt>
                <c:pt idx="160">
                  <c:v>32305</c:v>
                </c:pt>
                <c:pt idx="161">
                  <c:v>32471</c:v>
                </c:pt>
                <c:pt idx="162">
                  <c:v>33091</c:v>
                </c:pt>
                <c:pt idx="163">
                  <c:v>33394</c:v>
                </c:pt>
                <c:pt idx="164">
                  <c:v>34033</c:v>
                </c:pt>
                <c:pt idx="165">
                  <c:v>34475</c:v>
                </c:pt>
                <c:pt idx="166">
                  <c:v>34941</c:v>
                </c:pt>
                <c:pt idx="167">
                  <c:v>35672</c:v>
                </c:pt>
                <c:pt idx="168">
                  <c:v>36065</c:v>
                </c:pt>
                <c:pt idx="169">
                  <c:v>36556</c:v>
                </c:pt>
                <c:pt idx="170">
                  <c:v>36719</c:v>
                </c:pt>
                <c:pt idx="171">
                  <c:v>37034</c:v>
                </c:pt>
                <c:pt idx="172">
                  <c:v>37544</c:v>
                </c:pt>
                <c:pt idx="173">
                  <c:v>37633</c:v>
                </c:pt>
                <c:pt idx="174">
                  <c:v>37920</c:v>
                </c:pt>
                <c:pt idx="175">
                  <c:v>38078</c:v>
                </c:pt>
                <c:pt idx="176">
                  <c:v>38405</c:v>
                </c:pt>
                <c:pt idx="177">
                  <c:v>38693</c:v>
                </c:pt>
              </c:numCache>
            </c:numRef>
          </c:val>
          <c:smooth val="0"/>
        </c:ser>
        <c:ser>
          <c:idx val="3"/>
          <c:order val="3"/>
          <c:tx>
            <c:strRef>
              <c:f>Sheet1!$E$1</c:f>
              <c:strCache>
                <c:ptCount val="1"/>
                <c:pt idx="0">
                  <c:v>SNAP</c:v>
                </c:pt>
              </c:strCache>
            </c:strRef>
          </c:tx>
          <c:spPr>
            <a:ln w="50800">
              <a:solidFill>
                <a:srgbClr val="00B050"/>
              </a:solidFill>
            </a:ln>
          </c:spPr>
          <c:marker>
            <c:symbol val="none"/>
          </c:marker>
          <c:dLbls>
            <c:dLbl>
              <c:idx val="177"/>
              <c:layout>
                <c:manualLayout>
                  <c:x val="-9.2592592592592657E-3"/>
                  <c:y val="-6.4538751200573258E-2"/>
                </c:manualLayout>
              </c:layout>
              <c:numFmt formatCode="#,##0" sourceLinked="0"/>
              <c:spPr/>
              <c:txPr>
                <a:bodyPr/>
                <a:lstStyle/>
                <a:p>
                  <a:pPr>
                    <a:defRPr b="1">
                      <a:solidFill>
                        <a:srgbClr val="00B050"/>
                      </a:solidFill>
                    </a:defRPr>
                  </a:pPr>
                  <a:endParaRPr lang="en-US"/>
                </a:p>
              </c:txPr>
              <c:showLegendKey val="0"/>
              <c:showVal val="1"/>
              <c:showCatName val="0"/>
              <c:showSerName val="0"/>
              <c:showPercent val="0"/>
              <c:showBubbleSize val="0"/>
            </c:dLbl>
            <c:numFmt formatCode="#,##0" sourceLinked="0"/>
            <c:txPr>
              <a:bodyPr/>
              <a:lstStyle/>
              <a:p>
                <a:pPr>
                  <a:defRPr>
                    <a:solidFill>
                      <a:srgbClr val="00B050"/>
                    </a:solidFill>
                  </a:defRPr>
                </a:pPr>
                <a:endParaRPr lang="en-US"/>
              </a:p>
            </c:txPr>
            <c:showLegendKey val="0"/>
            <c:showVal val="0"/>
            <c:showCatName val="0"/>
            <c:showSerName val="0"/>
            <c:showPercent val="0"/>
            <c:showBubbleSize val="0"/>
          </c:dLbls>
          <c:cat>
            <c:numRef>
              <c:f>Sheet1!$A$2:$A$179</c:f>
              <c:numCache>
                <c:formatCode>@</c:formatCode>
                <c:ptCount val="178"/>
                <c:pt idx="1">
                  <c:v>199610</c:v>
                </c:pt>
                <c:pt idx="2">
                  <c:v>199611</c:v>
                </c:pt>
                <c:pt idx="3">
                  <c:v>199612</c:v>
                </c:pt>
                <c:pt idx="4">
                  <c:v>199701</c:v>
                </c:pt>
                <c:pt idx="5">
                  <c:v>199702</c:v>
                </c:pt>
                <c:pt idx="6">
                  <c:v>199703</c:v>
                </c:pt>
                <c:pt idx="7">
                  <c:v>199704</c:v>
                </c:pt>
                <c:pt idx="8">
                  <c:v>199705</c:v>
                </c:pt>
                <c:pt idx="9">
                  <c:v>199706</c:v>
                </c:pt>
                <c:pt idx="10">
                  <c:v>199707</c:v>
                </c:pt>
                <c:pt idx="11">
                  <c:v>199708</c:v>
                </c:pt>
                <c:pt idx="12">
                  <c:v>199709</c:v>
                </c:pt>
                <c:pt idx="13">
                  <c:v>199710</c:v>
                </c:pt>
                <c:pt idx="14">
                  <c:v>199711</c:v>
                </c:pt>
                <c:pt idx="15">
                  <c:v>199712</c:v>
                </c:pt>
                <c:pt idx="16">
                  <c:v>199801</c:v>
                </c:pt>
                <c:pt idx="17">
                  <c:v>199802</c:v>
                </c:pt>
                <c:pt idx="18">
                  <c:v>199803</c:v>
                </c:pt>
                <c:pt idx="19">
                  <c:v>199804</c:v>
                </c:pt>
                <c:pt idx="20">
                  <c:v>199805</c:v>
                </c:pt>
                <c:pt idx="21">
                  <c:v>199806</c:v>
                </c:pt>
                <c:pt idx="22">
                  <c:v>199807</c:v>
                </c:pt>
                <c:pt idx="23">
                  <c:v>199808</c:v>
                </c:pt>
                <c:pt idx="24">
                  <c:v>199809</c:v>
                </c:pt>
                <c:pt idx="25">
                  <c:v>199810</c:v>
                </c:pt>
                <c:pt idx="26">
                  <c:v>199811</c:v>
                </c:pt>
                <c:pt idx="27">
                  <c:v>199812</c:v>
                </c:pt>
                <c:pt idx="28">
                  <c:v>199901</c:v>
                </c:pt>
                <c:pt idx="29">
                  <c:v>199902</c:v>
                </c:pt>
                <c:pt idx="30">
                  <c:v>199903</c:v>
                </c:pt>
                <c:pt idx="31">
                  <c:v>199904</c:v>
                </c:pt>
                <c:pt idx="32">
                  <c:v>199905</c:v>
                </c:pt>
                <c:pt idx="33">
                  <c:v>199906</c:v>
                </c:pt>
                <c:pt idx="34">
                  <c:v>199907</c:v>
                </c:pt>
                <c:pt idx="35">
                  <c:v>199908</c:v>
                </c:pt>
                <c:pt idx="36">
                  <c:v>199909</c:v>
                </c:pt>
                <c:pt idx="37">
                  <c:v>199910</c:v>
                </c:pt>
                <c:pt idx="38">
                  <c:v>199911</c:v>
                </c:pt>
                <c:pt idx="39">
                  <c:v>199912</c:v>
                </c:pt>
                <c:pt idx="40">
                  <c:v>200001</c:v>
                </c:pt>
                <c:pt idx="41">
                  <c:v>200002</c:v>
                </c:pt>
                <c:pt idx="42">
                  <c:v>200003</c:v>
                </c:pt>
                <c:pt idx="43">
                  <c:v>200004</c:v>
                </c:pt>
                <c:pt idx="44">
                  <c:v>200005</c:v>
                </c:pt>
                <c:pt idx="45">
                  <c:v>200006</c:v>
                </c:pt>
                <c:pt idx="46">
                  <c:v>200007</c:v>
                </c:pt>
                <c:pt idx="47">
                  <c:v>200008</c:v>
                </c:pt>
                <c:pt idx="48">
                  <c:v>200009</c:v>
                </c:pt>
                <c:pt idx="49">
                  <c:v>200010</c:v>
                </c:pt>
                <c:pt idx="50">
                  <c:v>200011</c:v>
                </c:pt>
                <c:pt idx="51">
                  <c:v>200012</c:v>
                </c:pt>
                <c:pt idx="52">
                  <c:v>200101</c:v>
                </c:pt>
                <c:pt idx="53">
                  <c:v>200102</c:v>
                </c:pt>
                <c:pt idx="54">
                  <c:v>200103</c:v>
                </c:pt>
                <c:pt idx="55">
                  <c:v>200104</c:v>
                </c:pt>
                <c:pt idx="56">
                  <c:v>200105</c:v>
                </c:pt>
                <c:pt idx="57">
                  <c:v>200106</c:v>
                </c:pt>
                <c:pt idx="58">
                  <c:v>200107</c:v>
                </c:pt>
                <c:pt idx="59">
                  <c:v>200108</c:v>
                </c:pt>
                <c:pt idx="60">
                  <c:v>200109</c:v>
                </c:pt>
                <c:pt idx="61">
                  <c:v>200110</c:v>
                </c:pt>
                <c:pt idx="62">
                  <c:v>200111</c:v>
                </c:pt>
                <c:pt idx="63">
                  <c:v>200112</c:v>
                </c:pt>
                <c:pt idx="64">
                  <c:v>200201</c:v>
                </c:pt>
                <c:pt idx="65">
                  <c:v>200202</c:v>
                </c:pt>
                <c:pt idx="66">
                  <c:v>200203</c:v>
                </c:pt>
                <c:pt idx="67">
                  <c:v>200204</c:v>
                </c:pt>
                <c:pt idx="68">
                  <c:v>200205</c:v>
                </c:pt>
                <c:pt idx="69">
                  <c:v>200206</c:v>
                </c:pt>
                <c:pt idx="70">
                  <c:v>200207</c:v>
                </c:pt>
                <c:pt idx="71">
                  <c:v>200208</c:v>
                </c:pt>
                <c:pt idx="72">
                  <c:v>200209</c:v>
                </c:pt>
                <c:pt idx="73">
                  <c:v>200210</c:v>
                </c:pt>
                <c:pt idx="74">
                  <c:v>200211</c:v>
                </c:pt>
                <c:pt idx="75">
                  <c:v>200212</c:v>
                </c:pt>
                <c:pt idx="76">
                  <c:v>200301</c:v>
                </c:pt>
                <c:pt idx="77">
                  <c:v>200302</c:v>
                </c:pt>
                <c:pt idx="78">
                  <c:v>200303</c:v>
                </c:pt>
                <c:pt idx="79">
                  <c:v>200304</c:v>
                </c:pt>
                <c:pt idx="80">
                  <c:v>200305</c:v>
                </c:pt>
                <c:pt idx="81">
                  <c:v>200306</c:v>
                </c:pt>
                <c:pt idx="82">
                  <c:v>200307</c:v>
                </c:pt>
                <c:pt idx="83">
                  <c:v>200308</c:v>
                </c:pt>
                <c:pt idx="84">
                  <c:v>200309</c:v>
                </c:pt>
                <c:pt idx="85">
                  <c:v>200310</c:v>
                </c:pt>
                <c:pt idx="86">
                  <c:v>200311</c:v>
                </c:pt>
                <c:pt idx="87">
                  <c:v>200312</c:v>
                </c:pt>
                <c:pt idx="88">
                  <c:v>200401</c:v>
                </c:pt>
                <c:pt idx="89">
                  <c:v>200402</c:v>
                </c:pt>
                <c:pt idx="90">
                  <c:v>200403</c:v>
                </c:pt>
                <c:pt idx="91">
                  <c:v>200404</c:v>
                </c:pt>
                <c:pt idx="92">
                  <c:v>200405</c:v>
                </c:pt>
                <c:pt idx="93">
                  <c:v>200406</c:v>
                </c:pt>
                <c:pt idx="94">
                  <c:v>200407</c:v>
                </c:pt>
                <c:pt idx="95">
                  <c:v>200408</c:v>
                </c:pt>
                <c:pt idx="96">
                  <c:v>200409</c:v>
                </c:pt>
                <c:pt idx="97">
                  <c:v>200410</c:v>
                </c:pt>
                <c:pt idx="98">
                  <c:v>200411</c:v>
                </c:pt>
                <c:pt idx="99">
                  <c:v>200412</c:v>
                </c:pt>
                <c:pt idx="100">
                  <c:v>200501</c:v>
                </c:pt>
                <c:pt idx="101">
                  <c:v>200502</c:v>
                </c:pt>
                <c:pt idx="102">
                  <c:v>200503</c:v>
                </c:pt>
                <c:pt idx="103">
                  <c:v>200504</c:v>
                </c:pt>
                <c:pt idx="104">
                  <c:v>200505</c:v>
                </c:pt>
                <c:pt idx="105">
                  <c:v>200506</c:v>
                </c:pt>
                <c:pt idx="106">
                  <c:v>200507</c:v>
                </c:pt>
                <c:pt idx="107">
                  <c:v>200508</c:v>
                </c:pt>
                <c:pt idx="108">
                  <c:v>200509</c:v>
                </c:pt>
                <c:pt idx="109">
                  <c:v>200510</c:v>
                </c:pt>
                <c:pt idx="110">
                  <c:v>200511</c:v>
                </c:pt>
                <c:pt idx="111">
                  <c:v>200512</c:v>
                </c:pt>
                <c:pt idx="112">
                  <c:v>200601</c:v>
                </c:pt>
                <c:pt idx="113">
                  <c:v>200602</c:v>
                </c:pt>
                <c:pt idx="114">
                  <c:v>200603</c:v>
                </c:pt>
                <c:pt idx="115">
                  <c:v>200604</c:v>
                </c:pt>
                <c:pt idx="116">
                  <c:v>200605</c:v>
                </c:pt>
                <c:pt idx="117">
                  <c:v>200606</c:v>
                </c:pt>
                <c:pt idx="118">
                  <c:v>200607</c:v>
                </c:pt>
                <c:pt idx="119">
                  <c:v>200608</c:v>
                </c:pt>
                <c:pt idx="120">
                  <c:v>200609</c:v>
                </c:pt>
                <c:pt idx="121">
                  <c:v>200610</c:v>
                </c:pt>
                <c:pt idx="122">
                  <c:v>200611</c:v>
                </c:pt>
                <c:pt idx="123">
                  <c:v>200612</c:v>
                </c:pt>
                <c:pt idx="124">
                  <c:v>200701</c:v>
                </c:pt>
                <c:pt idx="125">
                  <c:v>200702</c:v>
                </c:pt>
                <c:pt idx="126">
                  <c:v>200703</c:v>
                </c:pt>
                <c:pt idx="127">
                  <c:v>200704</c:v>
                </c:pt>
                <c:pt idx="128">
                  <c:v>200705</c:v>
                </c:pt>
                <c:pt idx="129">
                  <c:v>200706</c:v>
                </c:pt>
                <c:pt idx="130">
                  <c:v>200707</c:v>
                </c:pt>
                <c:pt idx="131">
                  <c:v>200708</c:v>
                </c:pt>
                <c:pt idx="132">
                  <c:v>200709</c:v>
                </c:pt>
                <c:pt idx="133">
                  <c:v>200710</c:v>
                </c:pt>
                <c:pt idx="134">
                  <c:v>200711</c:v>
                </c:pt>
                <c:pt idx="135">
                  <c:v>200712</c:v>
                </c:pt>
                <c:pt idx="136">
                  <c:v>200801</c:v>
                </c:pt>
                <c:pt idx="137">
                  <c:v>200802</c:v>
                </c:pt>
                <c:pt idx="138">
                  <c:v>200803</c:v>
                </c:pt>
                <c:pt idx="139">
                  <c:v>200804</c:v>
                </c:pt>
                <c:pt idx="140">
                  <c:v>200805</c:v>
                </c:pt>
                <c:pt idx="141">
                  <c:v>200806</c:v>
                </c:pt>
                <c:pt idx="142">
                  <c:v>200807</c:v>
                </c:pt>
                <c:pt idx="143">
                  <c:v>200808</c:v>
                </c:pt>
                <c:pt idx="144">
                  <c:v>200809</c:v>
                </c:pt>
                <c:pt idx="145">
                  <c:v>200810</c:v>
                </c:pt>
                <c:pt idx="146">
                  <c:v>200811</c:v>
                </c:pt>
                <c:pt idx="147">
                  <c:v>200812</c:v>
                </c:pt>
                <c:pt idx="148">
                  <c:v>200901</c:v>
                </c:pt>
                <c:pt idx="149">
                  <c:v>200902</c:v>
                </c:pt>
                <c:pt idx="150">
                  <c:v>200903</c:v>
                </c:pt>
                <c:pt idx="151">
                  <c:v>200904</c:v>
                </c:pt>
                <c:pt idx="152">
                  <c:v>200905</c:v>
                </c:pt>
                <c:pt idx="153">
                  <c:v>200906</c:v>
                </c:pt>
                <c:pt idx="154">
                  <c:v>200907</c:v>
                </c:pt>
                <c:pt idx="155">
                  <c:v>200908</c:v>
                </c:pt>
                <c:pt idx="156">
                  <c:v>200909</c:v>
                </c:pt>
                <c:pt idx="157">
                  <c:v>200910</c:v>
                </c:pt>
                <c:pt idx="158">
                  <c:v>200911</c:v>
                </c:pt>
                <c:pt idx="159">
                  <c:v>200912</c:v>
                </c:pt>
                <c:pt idx="160">
                  <c:v>201001</c:v>
                </c:pt>
                <c:pt idx="161">
                  <c:v>201002</c:v>
                </c:pt>
                <c:pt idx="162">
                  <c:v>201003</c:v>
                </c:pt>
                <c:pt idx="163">
                  <c:v>201004</c:v>
                </c:pt>
                <c:pt idx="164">
                  <c:v>201005</c:v>
                </c:pt>
                <c:pt idx="165">
                  <c:v>201006</c:v>
                </c:pt>
                <c:pt idx="166">
                  <c:v>201007</c:v>
                </c:pt>
                <c:pt idx="167">
                  <c:v>201008</c:v>
                </c:pt>
                <c:pt idx="168">
                  <c:v>201009</c:v>
                </c:pt>
                <c:pt idx="169">
                  <c:v>201010</c:v>
                </c:pt>
                <c:pt idx="170">
                  <c:v>201011</c:v>
                </c:pt>
                <c:pt idx="171">
                  <c:v>201012</c:v>
                </c:pt>
                <c:pt idx="172">
                  <c:v>201101</c:v>
                </c:pt>
                <c:pt idx="173">
                  <c:v>201102</c:v>
                </c:pt>
                <c:pt idx="174">
                  <c:v>201103</c:v>
                </c:pt>
                <c:pt idx="175">
                  <c:v>201104</c:v>
                </c:pt>
                <c:pt idx="176">
                  <c:v>201105</c:v>
                </c:pt>
                <c:pt idx="177">
                  <c:v>201106</c:v>
                </c:pt>
              </c:numCache>
            </c:numRef>
          </c:cat>
          <c:val>
            <c:numRef>
              <c:f>Sheet1!$E$2:$E$179</c:f>
              <c:numCache>
                <c:formatCode>General</c:formatCode>
                <c:ptCount val="178"/>
                <c:pt idx="0">
                  <c:v>0</c:v>
                </c:pt>
                <c:pt idx="1">
                  <c:v>2843</c:v>
                </c:pt>
                <c:pt idx="2">
                  <c:v>3241</c:v>
                </c:pt>
                <c:pt idx="3">
                  <c:v>3673</c:v>
                </c:pt>
                <c:pt idx="4">
                  <c:v>4082</c:v>
                </c:pt>
                <c:pt idx="5">
                  <c:v>4430</c:v>
                </c:pt>
                <c:pt idx="6">
                  <c:v>4749</c:v>
                </c:pt>
                <c:pt idx="7">
                  <c:v>5018</c:v>
                </c:pt>
                <c:pt idx="8">
                  <c:v>5224</c:v>
                </c:pt>
                <c:pt idx="9">
                  <c:v>5497</c:v>
                </c:pt>
                <c:pt idx="10">
                  <c:v>5762</c:v>
                </c:pt>
                <c:pt idx="11">
                  <c:v>5916</c:v>
                </c:pt>
                <c:pt idx="12">
                  <c:v>5794</c:v>
                </c:pt>
                <c:pt idx="13">
                  <c:v>6015</c:v>
                </c:pt>
                <c:pt idx="14">
                  <c:v>6164</c:v>
                </c:pt>
                <c:pt idx="15">
                  <c:v>6301</c:v>
                </c:pt>
                <c:pt idx="16">
                  <c:v>6481</c:v>
                </c:pt>
                <c:pt idx="17">
                  <c:v>6660</c:v>
                </c:pt>
                <c:pt idx="18">
                  <c:v>6905</c:v>
                </c:pt>
                <c:pt idx="19">
                  <c:v>6913</c:v>
                </c:pt>
                <c:pt idx="20">
                  <c:v>7006</c:v>
                </c:pt>
                <c:pt idx="21">
                  <c:v>7147</c:v>
                </c:pt>
                <c:pt idx="22">
                  <c:v>7200</c:v>
                </c:pt>
                <c:pt idx="23">
                  <c:v>7100</c:v>
                </c:pt>
                <c:pt idx="24">
                  <c:v>7082</c:v>
                </c:pt>
                <c:pt idx="25">
                  <c:v>7169</c:v>
                </c:pt>
                <c:pt idx="26">
                  <c:v>7569</c:v>
                </c:pt>
                <c:pt idx="27">
                  <c:v>7592</c:v>
                </c:pt>
                <c:pt idx="28">
                  <c:v>7407</c:v>
                </c:pt>
                <c:pt idx="29">
                  <c:v>7512</c:v>
                </c:pt>
                <c:pt idx="30">
                  <c:v>7775</c:v>
                </c:pt>
                <c:pt idx="31">
                  <c:v>7797</c:v>
                </c:pt>
                <c:pt idx="32">
                  <c:v>7794</c:v>
                </c:pt>
                <c:pt idx="33">
                  <c:v>7979</c:v>
                </c:pt>
                <c:pt idx="34">
                  <c:v>8011</c:v>
                </c:pt>
                <c:pt idx="35">
                  <c:v>8390</c:v>
                </c:pt>
                <c:pt idx="36">
                  <c:v>8188</c:v>
                </c:pt>
                <c:pt idx="37">
                  <c:v>7619</c:v>
                </c:pt>
                <c:pt idx="38">
                  <c:v>8341</c:v>
                </c:pt>
                <c:pt idx="39">
                  <c:v>8467</c:v>
                </c:pt>
                <c:pt idx="40">
                  <c:v>11908</c:v>
                </c:pt>
                <c:pt idx="41">
                  <c:v>11830</c:v>
                </c:pt>
                <c:pt idx="42">
                  <c:v>11858</c:v>
                </c:pt>
                <c:pt idx="43">
                  <c:v>11949</c:v>
                </c:pt>
                <c:pt idx="44">
                  <c:v>12050</c:v>
                </c:pt>
                <c:pt idx="45">
                  <c:v>12203</c:v>
                </c:pt>
                <c:pt idx="46">
                  <c:v>12496</c:v>
                </c:pt>
                <c:pt idx="47">
                  <c:v>12597</c:v>
                </c:pt>
                <c:pt idx="48">
                  <c:v>9331</c:v>
                </c:pt>
                <c:pt idx="49">
                  <c:v>9674</c:v>
                </c:pt>
                <c:pt idx="50">
                  <c:v>9652</c:v>
                </c:pt>
                <c:pt idx="51">
                  <c:v>9668</c:v>
                </c:pt>
                <c:pt idx="52">
                  <c:v>9572</c:v>
                </c:pt>
                <c:pt idx="53">
                  <c:v>9512</c:v>
                </c:pt>
                <c:pt idx="54">
                  <c:v>9421</c:v>
                </c:pt>
                <c:pt idx="55">
                  <c:v>9628</c:v>
                </c:pt>
                <c:pt idx="56">
                  <c:v>9776</c:v>
                </c:pt>
                <c:pt idx="57">
                  <c:v>9968</c:v>
                </c:pt>
                <c:pt idx="58">
                  <c:v>10355</c:v>
                </c:pt>
                <c:pt idx="59">
                  <c:v>10635</c:v>
                </c:pt>
                <c:pt idx="60">
                  <c:v>10544</c:v>
                </c:pt>
                <c:pt idx="61">
                  <c:v>11067</c:v>
                </c:pt>
                <c:pt idx="62">
                  <c:v>11180</c:v>
                </c:pt>
                <c:pt idx="63">
                  <c:v>11535</c:v>
                </c:pt>
                <c:pt idx="64">
                  <c:v>11472</c:v>
                </c:pt>
                <c:pt idx="65">
                  <c:v>11541</c:v>
                </c:pt>
                <c:pt idx="66">
                  <c:v>11630</c:v>
                </c:pt>
                <c:pt idx="67">
                  <c:v>12064</c:v>
                </c:pt>
                <c:pt idx="68">
                  <c:v>12203</c:v>
                </c:pt>
                <c:pt idx="69">
                  <c:v>12610</c:v>
                </c:pt>
                <c:pt idx="70">
                  <c:v>12981</c:v>
                </c:pt>
                <c:pt idx="71">
                  <c:v>13210</c:v>
                </c:pt>
                <c:pt idx="72">
                  <c:v>13342</c:v>
                </c:pt>
                <c:pt idx="73">
                  <c:v>13966</c:v>
                </c:pt>
                <c:pt idx="74">
                  <c:v>13659</c:v>
                </c:pt>
                <c:pt idx="75">
                  <c:v>14083</c:v>
                </c:pt>
                <c:pt idx="76">
                  <c:v>13874</c:v>
                </c:pt>
                <c:pt idx="77">
                  <c:v>13789</c:v>
                </c:pt>
                <c:pt idx="78">
                  <c:v>13951</c:v>
                </c:pt>
                <c:pt idx="79">
                  <c:v>14400</c:v>
                </c:pt>
                <c:pt idx="80">
                  <c:v>14907</c:v>
                </c:pt>
                <c:pt idx="81">
                  <c:v>15316</c:v>
                </c:pt>
                <c:pt idx="82">
                  <c:v>15868</c:v>
                </c:pt>
                <c:pt idx="83">
                  <c:v>16415</c:v>
                </c:pt>
                <c:pt idx="84">
                  <c:v>16645</c:v>
                </c:pt>
                <c:pt idx="85">
                  <c:v>17098</c:v>
                </c:pt>
                <c:pt idx="86">
                  <c:v>17782</c:v>
                </c:pt>
                <c:pt idx="87">
                  <c:v>18358</c:v>
                </c:pt>
                <c:pt idx="88">
                  <c:v>18719</c:v>
                </c:pt>
                <c:pt idx="89">
                  <c:v>18624</c:v>
                </c:pt>
                <c:pt idx="90">
                  <c:v>18586</c:v>
                </c:pt>
                <c:pt idx="91">
                  <c:v>18968</c:v>
                </c:pt>
                <c:pt idx="92">
                  <c:v>19440</c:v>
                </c:pt>
                <c:pt idx="93">
                  <c:v>20008</c:v>
                </c:pt>
                <c:pt idx="94">
                  <c:v>20632</c:v>
                </c:pt>
                <c:pt idx="95">
                  <c:v>21046</c:v>
                </c:pt>
                <c:pt idx="96">
                  <c:v>21187</c:v>
                </c:pt>
                <c:pt idx="97">
                  <c:v>21539</c:v>
                </c:pt>
                <c:pt idx="98">
                  <c:v>22679</c:v>
                </c:pt>
                <c:pt idx="99">
                  <c:v>23554</c:v>
                </c:pt>
                <c:pt idx="100">
                  <c:v>22864</c:v>
                </c:pt>
                <c:pt idx="101">
                  <c:v>22065</c:v>
                </c:pt>
                <c:pt idx="102">
                  <c:v>22203</c:v>
                </c:pt>
                <c:pt idx="103">
                  <c:v>22530</c:v>
                </c:pt>
                <c:pt idx="104">
                  <c:v>23157</c:v>
                </c:pt>
                <c:pt idx="105">
                  <c:v>23573</c:v>
                </c:pt>
                <c:pt idx="106">
                  <c:v>23807</c:v>
                </c:pt>
                <c:pt idx="107">
                  <c:v>23659</c:v>
                </c:pt>
                <c:pt idx="108">
                  <c:v>23911</c:v>
                </c:pt>
                <c:pt idx="109">
                  <c:v>23948</c:v>
                </c:pt>
                <c:pt idx="110">
                  <c:v>24209</c:v>
                </c:pt>
                <c:pt idx="111">
                  <c:v>24318</c:v>
                </c:pt>
                <c:pt idx="112">
                  <c:v>24157</c:v>
                </c:pt>
                <c:pt idx="113">
                  <c:v>23459</c:v>
                </c:pt>
                <c:pt idx="114">
                  <c:v>23497</c:v>
                </c:pt>
                <c:pt idx="115">
                  <c:v>23793</c:v>
                </c:pt>
                <c:pt idx="116">
                  <c:v>24365</c:v>
                </c:pt>
                <c:pt idx="117">
                  <c:v>24711</c:v>
                </c:pt>
                <c:pt idx="118">
                  <c:v>24828</c:v>
                </c:pt>
                <c:pt idx="119">
                  <c:v>24781</c:v>
                </c:pt>
                <c:pt idx="120">
                  <c:v>24517</c:v>
                </c:pt>
                <c:pt idx="121">
                  <c:v>24796</c:v>
                </c:pt>
                <c:pt idx="122">
                  <c:v>25017</c:v>
                </c:pt>
                <c:pt idx="123">
                  <c:v>25129</c:v>
                </c:pt>
                <c:pt idx="124">
                  <c:v>25199</c:v>
                </c:pt>
                <c:pt idx="125">
                  <c:v>24921</c:v>
                </c:pt>
                <c:pt idx="126">
                  <c:v>25153</c:v>
                </c:pt>
                <c:pt idx="127">
                  <c:v>25252</c:v>
                </c:pt>
                <c:pt idx="128">
                  <c:v>26315</c:v>
                </c:pt>
                <c:pt idx="129">
                  <c:v>27256</c:v>
                </c:pt>
                <c:pt idx="130">
                  <c:v>27873</c:v>
                </c:pt>
                <c:pt idx="131">
                  <c:v>28742</c:v>
                </c:pt>
                <c:pt idx="132">
                  <c:v>29239</c:v>
                </c:pt>
                <c:pt idx="133">
                  <c:v>30081</c:v>
                </c:pt>
                <c:pt idx="134">
                  <c:v>31018</c:v>
                </c:pt>
                <c:pt idx="135">
                  <c:v>31521</c:v>
                </c:pt>
                <c:pt idx="136">
                  <c:v>31881</c:v>
                </c:pt>
                <c:pt idx="137">
                  <c:v>32448</c:v>
                </c:pt>
                <c:pt idx="138">
                  <c:v>33133</c:v>
                </c:pt>
                <c:pt idx="139">
                  <c:v>33730</c:v>
                </c:pt>
                <c:pt idx="140">
                  <c:v>35053</c:v>
                </c:pt>
                <c:pt idx="141">
                  <c:v>36135</c:v>
                </c:pt>
                <c:pt idx="142">
                  <c:v>37336</c:v>
                </c:pt>
                <c:pt idx="143">
                  <c:v>38622</c:v>
                </c:pt>
                <c:pt idx="144">
                  <c:v>39728</c:v>
                </c:pt>
                <c:pt idx="145">
                  <c:v>41606</c:v>
                </c:pt>
                <c:pt idx="146">
                  <c:v>42796</c:v>
                </c:pt>
                <c:pt idx="147">
                  <c:v>44098</c:v>
                </c:pt>
                <c:pt idx="148">
                  <c:v>44892</c:v>
                </c:pt>
                <c:pt idx="149">
                  <c:v>46129</c:v>
                </c:pt>
                <c:pt idx="150">
                  <c:v>47611</c:v>
                </c:pt>
                <c:pt idx="151">
                  <c:v>49570</c:v>
                </c:pt>
                <c:pt idx="152">
                  <c:v>52623</c:v>
                </c:pt>
                <c:pt idx="153">
                  <c:v>55298</c:v>
                </c:pt>
                <c:pt idx="154">
                  <c:v>58560</c:v>
                </c:pt>
                <c:pt idx="155">
                  <c:v>61827</c:v>
                </c:pt>
                <c:pt idx="156">
                  <c:v>64595</c:v>
                </c:pt>
                <c:pt idx="157">
                  <c:v>68105</c:v>
                </c:pt>
                <c:pt idx="158">
                  <c:v>70409</c:v>
                </c:pt>
                <c:pt idx="159">
                  <c:v>72758</c:v>
                </c:pt>
                <c:pt idx="160">
                  <c:v>74013</c:v>
                </c:pt>
                <c:pt idx="161">
                  <c:v>75411</c:v>
                </c:pt>
                <c:pt idx="162">
                  <c:v>77041</c:v>
                </c:pt>
                <c:pt idx="163">
                  <c:v>79441</c:v>
                </c:pt>
                <c:pt idx="164">
                  <c:v>81530</c:v>
                </c:pt>
                <c:pt idx="165">
                  <c:v>84018</c:v>
                </c:pt>
                <c:pt idx="166">
                  <c:v>86203</c:v>
                </c:pt>
                <c:pt idx="167">
                  <c:v>88746</c:v>
                </c:pt>
                <c:pt idx="168">
                  <c:v>91141</c:v>
                </c:pt>
                <c:pt idx="169">
                  <c:v>93040</c:v>
                </c:pt>
                <c:pt idx="170">
                  <c:v>94424</c:v>
                </c:pt>
                <c:pt idx="171">
                  <c:v>95915</c:v>
                </c:pt>
                <c:pt idx="172">
                  <c:v>96949</c:v>
                </c:pt>
                <c:pt idx="173">
                  <c:v>97238</c:v>
                </c:pt>
                <c:pt idx="174">
                  <c:v>97877</c:v>
                </c:pt>
                <c:pt idx="175">
                  <c:v>98717</c:v>
                </c:pt>
                <c:pt idx="176">
                  <c:v>99925</c:v>
                </c:pt>
                <c:pt idx="177">
                  <c:v>101734</c:v>
                </c:pt>
              </c:numCache>
            </c:numRef>
          </c:val>
          <c:smooth val="0"/>
        </c:ser>
        <c:dLbls>
          <c:showLegendKey val="0"/>
          <c:showVal val="0"/>
          <c:showCatName val="0"/>
          <c:showSerName val="0"/>
          <c:showPercent val="0"/>
          <c:showBubbleSize val="0"/>
        </c:dLbls>
        <c:marker val="1"/>
        <c:smooth val="0"/>
        <c:axId val="38292480"/>
        <c:axId val="38327040"/>
      </c:lineChart>
      <c:catAx>
        <c:axId val="38292480"/>
        <c:scaling>
          <c:orientation val="minMax"/>
        </c:scaling>
        <c:delete val="0"/>
        <c:axPos val="b"/>
        <c:numFmt formatCode="@" sourceLinked="1"/>
        <c:majorTickMark val="out"/>
        <c:minorTickMark val="none"/>
        <c:tickLblPos val="nextTo"/>
        <c:txPr>
          <a:bodyPr/>
          <a:lstStyle/>
          <a:p>
            <a:pPr>
              <a:defRPr sz="800"/>
            </a:pPr>
            <a:endParaRPr lang="en-US"/>
          </a:p>
        </c:txPr>
        <c:crossAx val="38327040"/>
        <c:crosses val="autoZero"/>
        <c:auto val="1"/>
        <c:lblAlgn val="ctr"/>
        <c:lblOffset val="100"/>
        <c:tickLblSkip val="3"/>
        <c:noMultiLvlLbl val="0"/>
      </c:catAx>
      <c:valAx>
        <c:axId val="38327040"/>
        <c:scaling>
          <c:orientation val="minMax"/>
        </c:scaling>
        <c:delete val="0"/>
        <c:axPos val="l"/>
        <c:majorGridlines/>
        <c:numFmt formatCode="#,##0" sourceLinked="1"/>
        <c:majorTickMark val="out"/>
        <c:minorTickMark val="none"/>
        <c:tickLblPos val="nextTo"/>
        <c:crossAx val="3829248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7739" cy="469181"/>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defTabSz="931907">
              <a:spcBef>
                <a:spcPct val="0"/>
              </a:spcBef>
              <a:buFontTx/>
              <a:buNone/>
              <a:defRPr sz="1300" b="0">
                <a:latin typeface="Arial" charset="0"/>
              </a:defRPr>
            </a:lvl1pPr>
          </a:lstStyle>
          <a:p>
            <a:pPr>
              <a:defRPr/>
            </a:pPr>
            <a:endParaRPr lang="en-US" dirty="0"/>
          </a:p>
        </p:txBody>
      </p:sp>
      <p:sp>
        <p:nvSpPr>
          <p:cNvPr id="8195" name="Rectangle 3"/>
          <p:cNvSpPr>
            <a:spLocks noGrp="1" noChangeArrowheads="1"/>
          </p:cNvSpPr>
          <p:nvPr>
            <p:ph type="dt" sz="quarter" idx="1"/>
          </p:nvPr>
        </p:nvSpPr>
        <p:spPr bwMode="auto">
          <a:xfrm>
            <a:off x="4023092" y="0"/>
            <a:ext cx="3077739" cy="469181"/>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algn="r" defTabSz="931907">
              <a:spcBef>
                <a:spcPct val="0"/>
              </a:spcBef>
              <a:buFontTx/>
              <a:buNone/>
              <a:defRPr sz="1300" b="0">
                <a:latin typeface="Arial" charset="0"/>
              </a:defRPr>
            </a:lvl1pPr>
          </a:lstStyle>
          <a:p>
            <a:pPr>
              <a:defRPr/>
            </a:pPr>
            <a:endParaRPr lang="en-US" dirty="0"/>
          </a:p>
        </p:txBody>
      </p:sp>
      <p:sp>
        <p:nvSpPr>
          <p:cNvPr id="8196" name="Rectangle 4"/>
          <p:cNvSpPr>
            <a:spLocks noGrp="1" noChangeArrowheads="1"/>
          </p:cNvSpPr>
          <p:nvPr>
            <p:ph type="ftr" sz="quarter" idx="2"/>
          </p:nvPr>
        </p:nvSpPr>
        <p:spPr bwMode="auto">
          <a:xfrm>
            <a:off x="0" y="8917672"/>
            <a:ext cx="3077739" cy="469180"/>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defTabSz="931907">
              <a:spcBef>
                <a:spcPct val="0"/>
              </a:spcBef>
              <a:buFontTx/>
              <a:buNone/>
              <a:defRPr sz="1300" b="0">
                <a:latin typeface="Arial" charset="0"/>
              </a:defRPr>
            </a:lvl1pPr>
          </a:lstStyle>
          <a:p>
            <a:pPr>
              <a:defRPr/>
            </a:pPr>
            <a:endParaRPr lang="en-US" dirty="0"/>
          </a:p>
        </p:txBody>
      </p:sp>
      <p:sp>
        <p:nvSpPr>
          <p:cNvPr id="8197" name="Rectangle 5"/>
          <p:cNvSpPr>
            <a:spLocks noGrp="1" noChangeArrowheads="1"/>
          </p:cNvSpPr>
          <p:nvPr>
            <p:ph type="sldNum" sz="quarter" idx="3"/>
          </p:nvPr>
        </p:nvSpPr>
        <p:spPr bwMode="auto">
          <a:xfrm>
            <a:off x="4023092" y="8917672"/>
            <a:ext cx="3077739" cy="469180"/>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algn="r" defTabSz="931907">
              <a:spcBef>
                <a:spcPct val="0"/>
              </a:spcBef>
              <a:buFontTx/>
              <a:buNone/>
              <a:defRPr sz="1300" b="0">
                <a:latin typeface="Arial" charset="0"/>
              </a:defRPr>
            </a:lvl1pPr>
          </a:lstStyle>
          <a:p>
            <a:pPr>
              <a:defRPr/>
            </a:pPr>
            <a:fld id="{A177D2C2-20A2-4BFA-8D4D-746DD73D0C3C}" type="slidenum">
              <a:rPr lang="en-US"/>
              <a:pPr>
                <a:defRPr/>
              </a:pPr>
              <a:t>‹#›</a:t>
            </a:fld>
            <a:endParaRPr lang="en-US" dirty="0"/>
          </a:p>
        </p:txBody>
      </p:sp>
    </p:spTree>
    <p:extLst>
      <p:ext uri="{BB962C8B-B14F-4D97-AF65-F5344CB8AC3E}">
        <p14:creationId xmlns:p14="http://schemas.microsoft.com/office/powerpoint/2010/main" val="90683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739" cy="469181"/>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defTabSz="931907">
              <a:spcBef>
                <a:spcPct val="0"/>
              </a:spcBef>
              <a:buFontTx/>
              <a:buNone/>
              <a:defRPr sz="1300" b="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023092" y="0"/>
            <a:ext cx="3077739" cy="469181"/>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algn="r" defTabSz="931907">
              <a:spcBef>
                <a:spcPct val="0"/>
              </a:spcBef>
              <a:buFontTx/>
              <a:buNone/>
              <a:defRPr sz="1300" b="0">
                <a:latin typeface="Arial" charset="0"/>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10248" y="4459649"/>
            <a:ext cx="5681980" cy="4224245"/>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17672"/>
            <a:ext cx="3077739" cy="469180"/>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defTabSz="931907">
              <a:spcBef>
                <a:spcPct val="0"/>
              </a:spcBef>
              <a:buFontTx/>
              <a:buNone/>
              <a:defRPr sz="1300" b="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023092" y="8917672"/>
            <a:ext cx="3077739" cy="469180"/>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algn="r" defTabSz="931907">
              <a:spcBef>
                <a:spcPct val="0"/>
              </a:spcBef>
              <a:buFontTx/>
              <a:buNone/>
              <a:defRPr sz="1300" b="0">
                <a:latin typeface="Arial" charset="0"/>
              </a:defRPr>
            </a:lvl1pPr>
          </a:lstStyle>
          <a:p>
            <a:pPr>
              <a:defRPr/>
            </a:pPr>
            <a:fld id="{05C5E6F7-CE93-4581-AB60-9831D4D76F41}" type="slidenum">
              <a:rPr lang="en-US"/>
              <a:pPr>
                <a:defRPr/>
              </a:pPr>
              <a:t>‹#›</a:t>
            </a:fld>
            <a:endParaRPr lang="en-US" dirty="0"/>
          </a:p>
        </p:txBody>
      </p:sp>
    </p:spTree>
    <p:extLst>
      <p:ext uri="{BB962C8B-B14F-4D97-AF65-F5344CB8AC3E}">
        <p14:creationId xmlns:p14="http://schemas.microsoft.com/office/powerpoint/2010/main" val="1863878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CE1918F-527F-4802-9BA6-5AAAAFB4387A}" type="slidenum">
              <a:rPr lang="en-US" smtClean="0">
                <a:latin typeface="Arial" pitchFamily="34" charset="0"/>
              </a:rPr>
              <a:pPr/>
              <a:t>1</a:t>
            </a:fld>
            <a:endParaRPr lang="en-US" dirty="0"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41" eaLnBrk="0" hangingPunct="0">
              <a:defRPr sz="3700" b="1">
                <a:solidFill>
                  <a:srgbClr val="00547E"/>
                </a:solidFill>
                <a:latin typeface="Arial" charset="0"/>
              </a:defRPr>
            </a:lvl1pPr>
            <a:lvl2pPr marL="758403" indent="-291694" defTabSz="935041" eaLnBrk="0" hangingPunct="0">
              <a:defRPr sz="3700" b="1">
                <a:solidFill>
                  <a:srgbClr val="00547E"/>
                </a:solidFill>
                <a:latin typeface="Arial" charset="0"/>
              </a:defRPr>
            </a:lvl2pPr>
            <a:lvl3pPr marL="1166774" indent="-233355" defTabSz="935041" eaLnBrk="0" hangingPunct="0">
              <a:defRPr sz="3700" b="1">
                <a:solidFill>
                  <a:srgbClr val="00547E"/>
                </a:solidFill>
                <a:latin typeface="Arial" charset="0"/>
              </a:defRPr>
            </a:lvl3pPr>
            <a:lvl4pPr marL="1633484" indent="-233355" defTabSz="935041" eaLnBrk="0" hangingPunct="0">
              <a:defRPr sz="3700" b="1">
                <a:solidFill>
                  <a:srgbClr val="00547E"/>
                </a:solidFill>
                <a:latin typeface="Arial" charset="0"/>
              </a:defRPr>
            </a:lvl4pPr>
            <a:lvl5pPr marL="2100194" indent="-233355" defTabSz="935041" eaLnBrk="0" hangingPunct="0">
              <a:defRPr sz="3700" b="1">
                <a:solidFill>
                  <a:srgbClr val="00547E"/>
                </a:solidFill>
                <a:latin typeface="Arial" charset="0"/>
              </a:defRPr>
            </a:lvl5pPr>
            <a:lvl6pPr marL="2566904" indent="-233355" algn="ctr" defTabSz="935041" eaLnBrk="0" fontAlgn="base" hangingPunct="0">
              <a:spcBef>
                <a:spcPct val="0"/>
              </a:spcBef>
              <a:spcAft>
                <a:spcPct val="0"/>
              </a:spcAft>
              <a:defRPr sz="3700" b="1">
                <a:solidFill>
                  <a:srgbClr val="00547E"/>
                </a:solidFill>
                <a:latin typeface="Arial" charset="0"/>
              </a:defRPr>
            </a:lvl6pPr>
            <a:lvl7pPr marL="3033613" indent="-233355" algn="ctr" defTabSz="935041" eaLnBrk="0" fontAlgn="base" hangingPunct="0">
              <a:spcBef>
                <a:spcPct val="0"/>
              </a:spcBef>
              <a:spcAft>
                <a:spcPct val="0"/>
              </a:spcAft>
              <a:defRPr sz="3700" b="1">
                <a:solidFill>
                  <a:srgbClr val="00547E"/>
                </a:solidFill>
                <a:latin typeface="Arial" charset="0"/>
              </a:defRPr>
            </a:lvl7pPr>
            <a:lvl8pPr marL="3500323" indent="-233355" algn="ctr" defTabSz="935041" eaLnBrk="0" fontAlgn="base" hangingPunct="0">
              <a:spcBef>
                <a:spcPct val="0"/>
              </a:spcBef>
              <a:spcAft>
                <a:spcPct val="0"/>
              </a:spcAft>
              <a:defRPr sz="3700" b="1">
                <a:solidFill>
                  <a:srgbClr val="00547E"/>
                </a:solidFill>
                <a:latin typeface="Arial" charset="0"/>
              </a:defRPr>
            </a:lvl8pPr>
            <a:lvl9pPr marL="3967033" indent="-233355" algn="ctr" defTabSz="935041" eaLnBrk="0" fontAlgn="base" hangingPunct="0">
              <a:spcBef>
                <a:spcPct val="0"/>
              </a:spcBef>
              <a:spcAft>
                <a:spcPct val="0"/>
              </a:spcAft>
              <a:defRPr sz="3700" b="1">
                <a:solidFill>
                  <a:srgbClr val="00547E"/>
                </a:solidFill>
                <a:latin typeface="Arial" charset="0"/>
              </a:defRPr>
            </a:lvl9pPr>
          </a:lstStyle>
          <a:p>
            <a:pPr eaLnBrk="1" hangingPunct="1"/>
            <a:fld id="{8FAFB747-5412-485B-AAA8-6E0F25CFB9F0}" type="slidenum">
              <a:rPr lang="en-US" sz="1200" b="0">
                <a:solidFill>
                  <a:schemeClr val="tx1"/>
                </a:solidFill>
              </a:rPr>
              <a:pPr eaLnBrk="1" hangingPunct="1"/>
              <a:t>3</a:t>
            </a:fld>
            <a:endParaRPr lang="en-US" sz="1200" b="0">
              <a:solidFill>
                <a:schemeClr val="tx1"/>
              </a:solidFill>
            </a:endParaRPr>
          </a:p>
        </p:txBody>
      </p:sp>
      <p:sp>
        <p:nvSpPr>
          <p:cNvPr id="55299" name="Rectangle 2"/>
          <p:cNvSpPr>
            <a:spLocks noGrp="1" noRot="1" noChangeAspect="1" noChangeArrowheads="1" noTextEdit="1"/>
          </p:cNvSpPr>
          <p:nvPr>
            <p:ph type="sldImg"/>
          </p:nvPr>
        </p:nvSpPr>
        <p:spPr>
          <a:xfrm>
            <a:off x="1204913" y="703263"/>
            <a:ext cx="4695825" cy="3521075"/>
          </a:xfrm>
          <a:ln/>
        </p:spPr>
      </p:sp>
      <p:sp>
        <p:nvSpPr>
          <p:cNvPr id="55300" name="Rectangle 3"/>
          <p:cNvSpPr>
            <a:spLocks noGrp="1" noChangeArrowheads="1"/>
          </p:cNvSpPr>
          <p:nvPr>
            <p:ph type="body" idx="1"/>
          </p:nvPr>
        </p:nvSpPr>
        <p:spPr>
          <a:xfrm>
            <a:off x="710248" y="4460167"/>
            <a:ext cx="5681980" cy="4224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b="1"/>
              <a:t>Completing the Review:</a:t>
            </a:r>
          </a:p>
          <a:p>
            <a:pPr eaLnBrk="1" hangingPunct="1"/>
            <a:r>
              <a:rPr lang="en-US" smtClean="0"/>
              <a:t>The next section of the review sheet is the Review Elements.  It includes all elements associated with the review type. The “Tier I correct?” column lists the designated reviewer findings for each element. The Codes column contains links to all error codes associated with each element. Note that critical elements, in this example element number 18, payment/eligibility is in red font.</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41" eaLnBrk="0" hangingPunct="0">
              <a:defRPr sz="3700" b="1">
                <a:solidFill>
                  <a:srgbClr val="00547E"/>
                </a:solidFill>
                <a:latin typeface="Arial" charset="0"/>
              </a:defRPr>
            </a:lvl1pPr>
            <a:lvl2pPr marL="758403" indent="-291694" defTabSz="935041" eaLnBrk="0" hangingPunct="0">
              <a:defRPr sz="3700" b="1">
                <a:solidFill>
                  <a:srgbClr val="00547E"/>
                </a:solidFill>
                <a:latin typeface="Arial" charset="0"/>
              </a:defRPr>
            </a:lvl2pPr>
            <a:lvl3pPr marL="1166774" indent="-233355" defTabSz="935041" eaLnBrk="0" hangingPunct="0">
              <a:defRPr sz="3700" b="1">
                <a:solidFill>
                  <a:srgbClr val="00547E"/>
                </a:solidFill>
                <a:latin typeface="Arial" charset="0"/>
              </a:defRPr>
            </a:lvl3pPr>
            <a:lvl4pPr marL="1633484" indent="-233355" defTabSz="935041" eaLnBrk="0" hangingPunct="0">
              <a:defRPr sz="3700" b="1">
                <a:solidFill>
                  <a:srgbClr val="00547E"/>
                </a:solidFill>
                <a:latin typeface="Arial" charset="0"/>
              </a:defRPr>
            </a:lvl4pPr>
            <a:lvl5pPr marL="2100194" indent="-233355" defTabSz="935041" eaLnBrk="0" hangingPunct="0">
              <a:defRPr sz="3700" b="1">
                <a:solidFill>
                  <a:srgbClr val="00547E"/>
                </a:solidFill>
                <a:latin typeface="Arial" charset="0"/>
              </a:defRPr>
            </a:lvl5pPr>
            <a:lvl6pPr marL="2566904" indent="-233355" algn="ctr" defTabSz="935041" eaLnBrk="0" fontAlgn="base" hangingPunct="0">
              <a:spcBef>
                <a:spcPct val="0"/>
              </a:spcBef>
              <a:spcAft>
                <a:spcPct val="0"/>
              </a:spcAft>
              <a:defRPr sz="3700" b="1">
                <a:solidFill>
                  <a:srgbClr val="00547E"/>
                </a:solidFill>
                <a:latin typeface="Arial" charset="0"/>
              </a:defRPr>
            </a:lvl6pPr>
            <a:lvl7pPr marL="3033613" indent="-233355" algn="ctr" defTabSz="935041" eaLnBrk="0" fontAlgn="base" hangingPunct="0">
              <a:spcBef>
                <a:spcPct val="0"/>
              </a:spcBef>
              <a:spcAft>
                <a:spcPct val="0"/>
              </a:spcAft>
              <a:defRPr sz="3700" b="1">
                <a:solidFill>
                  <a:srgbClr val="00547E"/>
                </a:solidFill>
                <a:latin typeface="Arial" charset="0"/>
              </a:defRPr>
            </a:lvl7pPr>
            <a:lvl8pPr marL="3500323" indent="-233355" algn="ctr" defTabSz="935041" eaLnBrk="0" fontAlgn="base" hangingPunct="0">
              <a:spcBef>
                <a:spcPct val="0"/>
              </a:spcBef>
              <a:spcAft>
                <a:spcPct val="0"/>
              </a:spcAft>
              <a:defRPr sz="3700" b="1">
                <a:solidFill>
                  <a:srgbClr val="00547E"/>
                </a:solidFill>
                <a:latin typeface="Arial" charset="0"/>
              </a:defRPr>
            </a:lvl8pPr>
            <a:lvl9pPr marL="3967033" indent="-233355" algn="ctr" defTabSz="935041" eaLnBrk="0" fontAlgn="base" hangingPunct="0">
              <a:spcBef>
                <a:spcPct val="0"/>
              </a:spcBef>
              <a:spcAft>
                <a:spcPct val="0"/>
              </a:spcAft>
              <a:defRPr sz="3700" b="1">
                <a:solidFill>
                  <a:srgbClr val="00547E"/>
                </a:solidFill>
                <a:latin typeface="Arial" charset="0"/>
              </a:defRPr>
            </a:lvl9pPr>
          </a:lstStyle>
          <a:p>
            <a:pPr eaLnBrk="1" hangingPunct="1"/>
            <a:fld id="{52B88276-B855-44ED-82F8-40FECD685BDD}" type="slidenum">
              <a:rPr lang="en-US" sz="1200" b="0">
                <a:solidFill>
                  <a:schemeClr val="tx1"/>
                </a:solidFill>
              </a:rPr>
              <a:pPr eaLnBrk="1" hangingPunct="1"/>
              <a:t>4</a:t>
            </a:fld>
            <a:endParaRPr lang="en-US" sz="1200" b="0">
              <a:solidFill>
                <a:schemeClr val="tx1"/>
              </a:solidFill>
            </a:endParaRPr>
          </a:p>
        </p:txBody>
      </p:sp>
      <p:sp>
        <p:nvSpPr>
          <p:cNvPr id="56323" name="Rectangle 2"/>
          <p:cNvSpPr>
            <a:spLocks noGrp="1" noRot="1" noChangeAspect="1" noChangeArrowheads="1" noTextEdit="1"/>
          </p:cNvSpPr>
          <p:nvPr>
            <p:ph type="sldImg"/>
          </p:nvPr>
        </p:nvSpPr>
        <p:spPr>
          <a:xfrm>
            <a:off x="1204913" y="703263"/>
            <a:ext cx="4695825" cy="3521075"/>
          </a:xfrm>
          <a:ln/>
        </p:spPr>
      </p:sp>
      <p:sp>
        <p:nvSpPr>
          <p:cNvPr id="56324" name="Rectangle 3"/>
          <p:cNvSpPr>
            <a:spLocks noGrp="1" noChangeArrowheads="1"/>
          </p:cNvSpPr>
          <p:nvPr>
            <p:ph type="body" idx="1"/>
          </p:nvPr>
        </p:nvSpPr>
        <p:spPr>
          <a:xfrm>
            <a:off x="710248" y="4460167"/>
            <a:ext cx="5681980" cy="4224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With the release of QMS version 3.1 element fields no longer default to “Yes”. The Designated Reviewer must select Yes, the appropriate error code or N/A for each element. </a:t>
            </a:r>
          </a:p>
          <a:p>
            <a:pPr eaLnBrk="1" hangingPunct="1"/>
            <a:r>
              <a:rPr lang="en-US" smtClean="0">
                <a:sym typeface="Wingdings" pitchFamily="2" charset="2"/>
              </a:rPr>
              <a:t></a:t>
            </a:r>
            <a:r>
              <a:rPr lang="en-US" smtClean="0"/>
              <a:t> Click on the Codes icon to the right of the element being coded to score the element. The system will display a pane listing all coding options for the element. If there is not an error associated with the element, click on the Yes coding option. The system will retain the Yes in the element Correct field. If there is an error associated with the element, click on the appropriate error code. Elements that do not apply to the program being reviewed should be coded N/A. For example, you should code the Continuous Medicaid and Retroactive Medicaid elements N/A when completing a Food Assistance Program review. </a:t>
            </a:r>
          </a:p>
          <a:p>
            <a:pPr eaLnBrk="1" hangingPunct="1"/>
            <a:r>
              <a:rPr lang="en-US" smtClean="0"/>
              <a:t>At times an element may apply to the program being reviewed, yet not apply to the specific assistance group being reviewed. For example, although Continuous Medicaid applies to the Medicaid program, if the review involves a newly entitled Medicaid assistance group, where continuous Medicaid does not apply, the element should be coded N/A. </a:t>
            </a:r>
          </a:p>
          <a:p>
            <a:pPr eaLnBrk="1" hangingPunct="1"/>
            <a:r>
              <a:rPr lang="en-US" smtClean="0"/>
              <a:t>There are also circumstances where the element applies to the program and the assistance group being reviewed, even though there is no budgeted expense. For example, when an eligibility specialist correctly determines that a Food Assistance assistance group does not incur any shelter or utility expenses, these elements should be coded Yes as correct. In this case a decision point was required for each of these elements; the specialist had to determine if the assistance group incurred shelter or utility expenses.</a:t>
            </a:r>
          </a:p>
          <a:p>
            <a:pPr eaLnBrk="1" hangingPunct="1"/>
            <a:r>
              <a:rPr lang="en-US" smtClean="0"/>
              <a:t>When more than one error exists for an element, payment/eligibility errors should be coded first. When no payment/eligibility errors exist, code the error with the most potential to impact the assistance group’s eligibility or benefit level. Reference all errors, including errors that are not coded with the review element, in the comments section, as all errors need to be corrected.</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E9042DA-10A1-4BAC-96C8-CC77E114BCBF}" type="slidenum">
              <a:rPr lang="en-US" smtClean="0">
                <a:solidFill>
                  <a:prstClr val="black"/>
                </a:solidFill>
              </a:rPr>
              <a:pPr/>
              <a:t>7</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xfrm>
            <a:off x="1204913" y="704850"/>
            <a:ext cx="4694237" cy="3519488"/>
          </a:xfrm>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0" y="0"/>
          <a:ext cx="169863" cy="6858000"/>
        </p:xfrm>
        <a:graphic>
          <a:graphicData uri="http://schemas.openxmlformats.org/presentationml/2006/ole">
            <mc:AlternateContent xmlns:mc="http://schemas.openxmlformats.org/markup-compatibility/2006">
              <mc:Choice xmlns:v="urn:schemas-microsoft-com:vml" Requires="v">
                <p:oleObj spid="_x0000_s57604" name="Image" r:id="rId3" imgW="8888889" imgH="1523272" progId="">
                  <p:embed/>
                </p:oleObj>
              </mc:Choice>
              <mc:Fallback>
                <p:oleObj name="Image" r:id="rId3" imgW="8888889" imgH="1523272"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t="2222" r="20149" b="93333"/>
                      <a:stretch>
                        <a:fillRect/>
                      </a:stretch>
                    </p:blipFill>
                    <p:spPr bwMode="auto">
                      <a:xfrm>
                        <a:off x="0" y="0"/>
                        <a:ext cx="1698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8991600" y="0"/>
          <a:ext cx="169863" cy="6858000"/>
        </p:xfrm>
        <a:graphic>
          <a:graphicData uri="http://schemas.openxmlformats.org/presentationml/2006/ole">
            <mc:AlternateContent xmlns:mc="http://schemas.openxmlformats.org/markup-compatibility/2006">
              <mc:Choice xmlns:v="urn:schemas-microsoft-com:vml" Requires="v">
                <p:oleObj spid="_x0000_s57605" name="Image" r:id="rId5" imgW="8888889" imgH="1523272" progId="">
                  <p:embed/>
                </p:oleObj>
              </mc:Choice>
              <mc:Fallback>
                <p:oleObj name="Image" r:id="rId5" imgW="8888889" imgH="1523272"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t="2222" r="20149" b="93333"/>
                      <a:stretch>
                        <a:fillRect/>
                      </a:stretch>
                    </p:blipFill>
                    <p:spPr bwMode="auto">
                      <a:xfrm>
                        <a:off x="8991600" y="0"/>
                        <a:ext cx="1698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7" name="Rectangle 9"/>
          <p:cNvSpPr>
            <a:spLocks noGrp="1" noChangeArrowheads="1"/>
          </p:cNvSpPr>
          <p:nvPr>
            <p:ph type="subTitle" sz="quarter" idx="1"/>
          </p:nvPr>
        </p:nvSpPr>
        <p:spPr>
          <a:xfrm>
            <a:off x="1371600" y="2743200"/>
            <a:ext cx="6400800" cy="2895600"/>
          </a:xfrm>
        </p:spPr>
        <p:txBody>
          <a:bodyPr/>
          <a:lstStyle>
            <a:lvl1pPr marL="0" indent="0" algn="ctr">
              <a:buFontTx/>
              <a:buNone/>
              <a:defRPr/>
            </a:lvl1pPr>
          </a:lstStyle>
          <a:p>
            <a:r>
              <a:rPr lang="en-US"/>
              <a:t>Location</a:t>
            </a:r>
          </a:p>
          <a:p>
            <a:r>
              <a:rPr lang="en-US"/>
              <a:t>Date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03145533-3C6B-461E-8370-959AD48EAE7D}"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95D88219-605A-49FF-972C-C83DE4A75465}"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28"/>
          <p:cNvSpPr>
            <a:spLocks noGrp="1" noChangeArrowheads="1"/>
          </p:cNvSpPr>
          <p:nvPr>
            <p:ph type="sldNum" sz="quarter" idx="10"/>
          </p:nvPr>
        </p:nvSpPr>
        <p:spPr>
          <a:ln/>
        </p:spPr>
        <p:txBody>
          <a:bodyPr/>
          <a:lstStyle>
            <a:lvl1pPr>
              <a:defRPr/>
            </a:lvl1pPr>
          </a:lstStyle>
          <a:p>
            <a:pPr>
              <a:defRPr/>
            </a:pPr>
            <a:fld id="{24F4AE90-95C6-46ED-96D4-0C0876D8455A}"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98F9FA56-78D7-42F4-889C-FACB994F637A}"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15AA6F6B-2C02-4417-B383-8D07062D2BDB}"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l="3751" t="11719" r="21249" b="85156"/>
          <a:stretch>
            <a:fillRect/>
          </a:stretch>
        </p:blipFill>
        <p:spPr bwMode="auto">
          <a:xfrm>
            <a:off x="0" y="6553200"/>
            <a:ext cx="9144000" cy="304800"/>
          </a:xfrm>
          <a:prstGeom prst="rect">
            <a:avLst/>
          </a:prstGeom>
          <a:noFill/>
          <a:ln w="9525">
            <a:noFill/>
            <a:miter lim="800000"/>
            <a:headEnd/>
            <a:tailEnd/>
          </a:ln>
        </p:spPr>
      </p:pic>
      <p:pic>
        <p:nvPicPr>
          <p:cNvPr id="5" name="Picture 2"/>
          <p:cNvPicPr>
            <a:picLocks noChangeAspect="1" noChangeArrowheads="1"/>
          </p:cNvPicPr>
          <p:nvPr userDrawn="1"/>
        </p:nvPicPr>
        <p:blipFill>
          <a:blip r:embed="rId2" cstate="print"/>
          <a:srcRect l="7692" t="12064" r="8392" b="77448"/>
          <a:stretch>
            <a:fillRect/>
          </a:stretch>
        </p:blipFill>
        <p:spPr bwMode="auto">
          <a:xfrm>
            <a:off x="0" y="0"/>
            <a:ext cx="9144000" cy="990600"/>
          </a:xfrm>
          <a:prstGeom prst="rect">
            <a:avLst/>
          </a:prstGeom>
          <a:noFill/>
          <a:ln w="9525">
            <a:noFill/>
            <a:miter lim="800000"/>
            <a:headEnd/>
            <a:tailEnd/>
          </a:ln>
        </p:spPr>
      </p:pic>
      <p:pic>
        <p:nvPicPr>
          <p:cNvPr id="6" name="Picture 2"/>
          <p:cNvPicPr>
            <a:picLocks noChangeAspect="1" noChangeArrowheads="1"/>
          </p:cNvPicPr>
          <p:nvPr userDrawn="1"/>
        </p:nvPicPr>
        <p:blipFill>
          <a:blip r:embed="rId2" cstate="print"/>
          <a:srcRect l="3751" t="11719" r="21249" b="85156"/>
          <a:stretch>
            <a:fillRect/>
          </a:stretch>
        </p:blipFill>
        <p:spPr bwMode="auto">
          <a:xfrm>
            <a:off x="0" y="990600"/>
            <a:ext cx="9144000" cy="228600"/>
          </a:xfrm>
          <a:prstGeom prst="rect">
            <a:avLst/>
          </a:prstGeom>
          <a:noFill/>
          <a:ln w="9525">
            <a:noFill/>
            <a:miter lim="800000"/>
            <a:headEnd/>
            <a:tailEnd/>
          </a:ln>
        </p:spPr>
      </p:pic>
      <p:sp>
        <p:nvSpPr>
          <p:cNvPr id="7" name="TextBox 9"/>
          <p:cNvSpPr txBox="1"/>
          <p:nvPr userDrawn="1"/>
        </p:nvSpPr>
        <p:spPr>
          <a:xfrm>
            <a:off x="304800" y="1219200"/>
            <a:ext cx="4598246" cy="1015663"/>
          </a:xfrm>
          <a:prstGeom prst="rect">
            <a:avLst/>
          </a:prstGeom>
          <a:noFill/>
          <a:ln>
            <a:noFill/>
          </a:ln>
        </p:spPr>
        <p:txBody>
          <a:bodyPr wrap="none">
            <a:spAutoFit/>
          </a:bodyPr>
          <a:lstStyle/>
          <a:p>
            <a:pPr fontAlgn="auto">
              <a:spcBef>
                <a:spcPts val="0"/>
              </a:spcBef>
              <a:spcAft>
                <a:spcPts val="0"/>
              </a:spcAft>
              <a:buNone/>
              <a:defRPr/>
            </a:pPr>
            <a:r>
              <a:rPr lang="en-US" sz="2000" i="1" dirty="0">
                <a:solidFill>
                  <a:srgbClr val="024262"/>
                </a:solidFill>
                <a:latin typeface="Arial Black" pitchFamily="34" charset="0"/>
              </a:rPr>
              <a:t>Charlie Crist, Governor</a:t>
            </a:r>
          </a:p>
          <a:p>
            <a:pPr fontAlgn="auto">
              <a:spcBef>
                <a:spcPts val="0"/>
              </a:spcBef>
              <a:spcAft>
                <a:spcPts val="0"/>
              </a:spcAft>
              <a:buNone/>
              <a:defRPr/>
            </a:pPr>
            <a:r>
              <a:rPr lang="en-US" i="1" dirty="0">
                <a:solidFill>
                  <a:srgbClr val="024262"/>
                </a:solidFill>
                <a:latin typeface="Arial Black" pitchFamily="34" charset="0"/>
              </a:rPr>
              <a:t>Don Winstead, Special Advisor</a:t>
            </a:r>
          </a:p>
          <a:p>
            <a:pPr fontAlgn="auto">
              <a:spcBef>
                <a:spcPts val="0"/>
              </a:spcBef>
              <a:spcAft>
                <a:spcPts val="0"/>
              </a:spcAft>
              <a:defRPr/>
            </a:pPr>
            <a:endParaRPr lang="en-US" dirty="0">
              <a:latin typeface="+mn-lt"/>
            </a:endParaRPr>
          </a:p>
        </p:txBody>
      </p:sp>
      <p:sp>
        <p:nvSpPr>
          <p:cNvPr id="2" name="Title 1"/>
          <p:cNvSpPr>
            <a:spLocks noGrp="1"/>
          </p:cNvSpPr>
          <p:nvPr>
            <p:ph type="ctrTitle"/>
          </p:nvPr>
        </p:nvSpPr>
        <p:spPr>
          <a:xfrm>
            <a:off x="685800" y="2130425"/>
            <a:ext cx="7772400" cy="1470025"/>
          </a:xfrm>
        </p:spPr>
        <p:txBody>
          <a:bodyPr/>
          <a:lstStyle>
            <a:lvl1pPr>
              <a:defRPr b="1">
                <a:solidFill>
                  <a:schemeClr val="tx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a:xfrm>
            <a:off x="0" y="6172200"/>
            <a:ext cx="2133600" cy="365125"/>
          </a:xfrm>
          <a:prstGeom prst="rect">
            <a:avLst/>
          </a:prstGeom>
        </p:spPr>
        <p:txBody>
          <a:bodyPr/>
          <a:lstStyle>
            <a:lvl1pPr>
              <a:defRPr/>
            </a:lvl1pPr>
          </a:lstStyle>
          <a:p>
            <a:pPr>
              <a:buFontTx/>
              <a:buNone/>
              <a:defRPr/>
            </a:pPr>
            <a:fld id="{B946FA37-8B75-4D19-AF38-A17C29F05060}" type="datetime1">
              <a:rPr lang="en-US" smtClean="0"/>
              <a:pPr>
                <a:buFontTx/>
                <a:buNone/>
                <a:defRPr/>
              </a:pPr>
              <a:t>8/13/2013</a:t>
            </a:fld>
            <a:endParaRPr lang="en-US" dirty="0"/>
          </a:p>
        </p:txBody>
      </p:sp>
      <p:sp>
        <p:nvSpPr>
          <p:cNvPr id="9" name="Footer Placeholder 4"/>
          <p:cNvSpPr>
            <a:spLocks noGrp="1"/>
          </p:cNvSpPr>
          <p:nvPr>
            <p:ph type="ftr" sz="quarter" idx="11"/>
          </p:nvPr>
        </p:nvSpPr>
        <p:spPr>
          <a:xfrm>
            <a:off x="3124200" y="6172200"/>
            <a:ext cx="2895600" cy="365125"/>
          </a:xfrm>
          <a:prstGeom prst="rect">
            <a:avLst/>
          </a:prstGeom>
        </p:spPr>
        <p:txBody>
          <a:bodyPr/>
          <a:lstStyle>
            <a:lvl1pPr>
              <a:buNone/>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93A499BA-AD2F-43FA-AFAB-864CEF1EA06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E686D894-C12D-4E89-9AC1-7D6CA858CD32}"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3675BBB4-0F78-46AC-958E-AF7569CA026D}"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E366E10A-972E-48D6-929E-73DF2D4F3445}"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570A802E-B52A-4103-AB1E-624A115844C7}"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28E6A6AE-4FDB-4D23-BD07-DBED803D5468}"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96897210-4C37-4E28-A0C6-7A5B939DB040}"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81CA484A-9F16-4B18-BD54-B47B16BC50AC}"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A2C28960-C394-4B0E-A003-8EAA32FD85D4}"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oleObject" Target="../embeddings/oleObject2.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1026" name="Object 25"/>
          <p:cNvGraphicFramePr>
            <a:graphicFrameLocks noChangeAspect="1"/>
          </p:cNvGraphicFramePr>
          <p:nvPr/>
        </p:nvGraphicFramePr>
        <p:xfrm>
          <a:off x="8991600" y="0"/>
          <a:ext cx="169863" cy="6858000"/>
        </p:xfrm>
        <a:graphic>
          <a:graphicData uri="http://schemas.openxmlformats.org/presentationml/2006/ole">
            <mc:AlternateContent xmlns:mc="http://schemas.openxmlformats.org/markup-compatibility/2006">
              <mc:Choice xmlns:v="urn:schemas-microsoft-com:vml" Requires="v">
                <p:oleObj spid="_x0000_s1284" name="Image" r:id="rId19" imgW="8888889" imgH="1523272" progId="">
                  <p:embed/>
                </p:oleObj>
              </mc:Choice>
              <mc:Fallback>
                <p:oleObj name="Image" r:id="rId19" imgW="8888889" imgH="1523272" progId="">
                  <p:embed/>
                  <p:pic>
                    <p:nvPicPr>
                      <p:cNvPr id="0" name="Picture 36"/>
                      <p:cNvPicPr>
                        <a:picLocks noChangeAspect="1" noChangeArrowheads="1"/>
                      </p:cNvPicPr>
                      <p:nvPr/>
                    </p:nvPicPr>
                    <p:blipFill>
                      <a:blip r:embed="rId20">
                        <a:extLst>
                          <a:ext uri="{28A0092B-C50C-407E-A947-70E740481C1C}">
                            <a14:useLocalDpi xmlns:a14="http://schemas.microsoft.com/office/drawing/2010/main" val="0"/>
                          </a:ext>
                        </a:extLst>
                      </a:blip>
                      <a:srcRect t="2222" r="20149" b="93333"/>
                      <a:stretch>
                        <a:fillRect/>
                      </a:stretch>
                    </p:blipFill>
                    <p:spPr bwMode="auto">
                      <a:xfrm>
                        <a:off x="8991600" y="0"/>
                        <a:ext cx="169863" cy="68580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50" name="Rectangle 26"/>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Rectangle 28"/>
          <p:cNvSpPr>
            <a:spLocks noGrp="1" noChangeArrowheads="1"/>
          </p:cNvSpPr>
          <p:nvPr>
            <p:ph type="sldNum" sz="quarter" idx="4"/>
          </p:nvPr>
        </p:nvSpPr>
        <p:spPr bwMode="auto">
          <a:xfrm>
            <a:off x="68580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00547E"/>
                </a:solidFill>
                <a:latin typeface="Arial" charset="0"/>
              </a:defRPr>
            </a:lvl1pPr>
          </a:lstStyle>
          <a:p>
            <a:pPr>
              <a:defRPr/>
            </a:pPr>
            <a:fld id="{4FB4BF7A-375B-4C89-B03F-586070DF71DD}" type="slidenum">
              <a:rPr lang="en-US"/>
              <a:pPr>
                <a:defRPr/>
              </a:pPr>
              <a:t>‹#›</a:t>
            </a:fld>
            <a:endParaRPr lang="en-US" dirty="0"/>
          </a:p>
        </p:txBody>
      </p:sp>
      <p:graphicFrame>
        <p:nvGraphicFramePr>
          <p:cNvPr id="1027" name="Object 29"/>
          <p:cNvGraphicFramePr>
            <a:graphicFrameLocks noChangeAspect="1"/>
          </p:cNvGraphicFramePr>
          <p:nvPr/>
        </p:nvGraphicFramePr>
        <p:xfrm>
          <a:off x="0" y="0"/>
          <a:ext cx="169863" cy="6858000"/>
        </p:xfrm>
        <a:graphic>
          <a:graphicData uri="http://schemas.openxmlformats.org/presentationml/2006/ole">
            <mc:AlternateContent xmlns:mc="http://schemas.openxmlformats.org/markup-compatibility/2006">
              <mc:Choice xmlns:v="urn:schemas-microsoft-com:vml" Requires="v">
                <p:oleObj spid="_x0000_s1285" name="Image" r:id="rId21" imgW="8888889" imgH="1523272" progId="">
                  <p:embed/>
                </p:oleObj>
              </mc:Choice>
              <mc:Fallback>
                <p:oleObj name="Image" r:id="rId21" imgW="8888889" imgH="1523272" progId="">
                  <p:embed/>
                  <p:pic>
                    <p:nvPicPr>
                      <p:cNvPr id="0" name="Picture 37"/>
                      <p:cNvPicPr>
                        <a:picLocks noChangeAspect="1" noChangeArrowheads="1"/>
                      </p:cNvPicPr>
                      <p:nvPr/>
                    </p:nvPicPr>
                    <p:blipFill>
                      <a:blip r:embed="rId20">
                        <a:extLst>
                          <a:ext uri="{28A0092B-C50C-407E-A947-70E740481C1C}">
                            <a14:useLocalDpi xmlns:a14="http://schemas.microsoft.com/office/drawing/2010/main" val="0"/>
                          </a:ext>
                        </a:extLst>
                      </a:blip>
                      <a:srcRect t="2222" r="20149" b="93333"/>
                      <a:stretch>
                        <a:fillRect/>
                      </a:stretch>
                    </p:blipFill>
                    <p:spPr bwMode="auto">
                      <a:xfrm>
                        <a:off x="0" y="0"/>
                        <a:ext cx="169863" cy="68580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22"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3" r:id="rId15"/>
  </p:sldLayoutIdLst>
  <p:transition>
    <p:fade/>
  </p:transition>
  <p:hf hdr="0" ftr="0" dt="0"/>
  <p:txStyles>
    <p:titleStyle>
      <a:lvl1pPr algn="ctr" rtl="0" eaLnBrk="0" fontAlgn="base" hangingPunct="0">
        <a:spcBef>
          <a:spcPct val="0"/>
        </a:spcBef>
        <a:spcAft>
          <a:spcPct val="0"/>
        </a:spcAft>
        <a:defRPr sz="4000" b="1">
          <a:solidFill>
            <a:srgbClr val="004364"/>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004364"/>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rgbClr val="004364"/>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rgbClr val="004364"/>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rgbClr val="004364"/>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a:solidFill>
            <a:srgbClr val="004364"/>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rgbClr val="004364"/>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rgbClr val="004364"/>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rgbClr val="004364"/>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rgbClr val="00547E"/>
          </a:solidFill>
          <a:latin typeface="+mn-lt"/>
          <a:ea typeface="+mn-ea"/>
          <a:cs typeface="+mn-cs"/>
        </a:defRPr>
      </a:lvl1pPr>
      <a:lvl2pPr marL="742950" indent="-285750" algn="l" rtl="0" eaLnBrk="0" fontAlgn="base" hangingPunct="0">
        <a:spcBef>
          <a:spcPct val="20000"/>
        </a:spcBef>
        <a:spcAft>
          <a:spcPct val="0"/>
        </a:spcAft>
        <a:buChar char="–"/>
        <a:defRPr sz="2800">
          <a:solidFill>
            <a:srgbClr val="00547E"/>
          </a:solidFill>
          <a:latin typeface="+mn-lt"/>
        </a:defRPr>
      </a:lvl2pPr>
      <a:lvl3pPr marL="1143000" indent="-228600" algn="l" rtl="0" eaLnBrk="0" fontAlgn="base" hangingPunct="0">
        <a:spcBef>
          <a:spcPct val="20000"/>
        </a:spcBef>
        <a:spcAft>
          <a:spcPct val="0"/>
        </a:spcAft>
        <a:buChar char="•"/>
        <a:defRPr sz="2400">
          <a:solidFill>
            <a:srgbClr val="00547E"/>
          </a:solidFill>
          <a:latin typeface="+mn-lt"/>
        </a:defRPr>
      </a:lvl3pPr>
      <a:lvl4pPr marL="1600200" indent="-228600" algn="l" rtl="0" eaLnBrk="0" fontAlgn="base" hangingPunct="0">
        <a:spcBef>
          <a:spcPct val="20000"/>
        </a:spcBef>
        <a:spcAft>
          <a:spcPct val="0"/>
        </a:spcAft>
        <a:buChar char="–"/>
        <a:defRPr sz="2000">
          <a:solidFill>
            <a:srgbClr val="00547E"/>
          </a:solidFill>
          <a:latin typeface="+mn-lt"/>
        </a:defRPr>
      </a:lvl4pPr>
      <a:lvl5pPr marL="2057400" indent="-228600" algn="l" rtl="0" eaLnBrk="0" fontAlgn="base" hangingPunct="0">
        <a:spcBef>
          <a:spcPct val="20000"/>
        </a:spcBef>
        <a:spcAft>
          <a:spcPct val="0"/>
        </a:spcAft>
        <a:buChar char="»"/>
        <a:defRPr sz="2000">
          <a:solidFill>
            <a:srgbClr val="00547E"/>
          </a:solidFill>
          <a:latin typeface="+mn-lt"/>
        </a:defRPr>
      </a:lvl5pPr>
      <a:lvl6pPr marL="2514600" indent="-228600" algn="l" rtl="0" fontAlgn="base">
        <a:spcBef>
          <a:spcPct val="20000"/>
        </a:spcBef>
        <a:spcAft>
          <a:spcPct val="0"/>
        </a:spcAft>
        <a:buChar char="»"/>
        <a:defRPr sz="2000">
          <a:solidFill>
            <a:srgbClr val="00547E"/>
          </a:solidFill>
          <a:latin typeface="+mn-lt"/>
        </a:defRPr>
      </a:lvl6pPr>
      <a:lvl7pPr marL="2971800" indent="-228600" algn="l" rtl="0" fontAlgn="base">
        <a:spcBef>
          <a:spcPct val="20000"/>
        </a:spcBef>
        <a:spcAft>
          <a:spcPct val="0"/>
        </a:spcAft>
        <a:buChar char="»"/>
        <a:defRPr sz="2000">
          <a:solidFill>
            <a:srgbClr val="00547E"/>
          </a:solidFill>
          <a:latin typeface="+mn-lt"/>
        </a:defRPr>
      </a:lvl7pPr>
      <a:lvl8pPr marL="3429000" indent="-228600" algn="l" rtl="0" fontAlgn="base">
        <a:spcBef>
          <a:spcPct val="20000"/>
        </a:spcBef>
        <a:spcAft>
          <a:spcPct val="0"/>
        </a:spcAft>
        <a:buChar char="»"/>
        <a:defRPr sz="2000">
          <a:solidFill>
            <a:srgbClr val="00547E"/>
          </a:solidFill>
          <a:latin typeface="+mn-lt"/>
        </a:defRPr>
      </a:lvl8pPr>
      <a:lvl9pPr marL="3886200" indent="-228600" algn="l" rtl="0" fontAlgn="base">
        <a:spcBef>
          <a:spcPct val="20000"/>
        </a:spcBef>
        <a:spcAft>
          <a:spcPct val="0"/>
        </a:spcAft>
        <a:buChar char="»"/>
        <a:defRPr sz="2000">
          <a:solidFill>
            <a:srgbClr val="0054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emf"/><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p:cNvSpPr txBox="1">
            <a:spLocks noChangeArrowheads="1"/>
          </p:cNvSpPr>
          <p:nvPr/>
        </p:nvSpPr>
        <p:spPr bwMode="auto">
          <a:xfrm>
            <a:off x="1360715" y="5439229"/>
            <a:ext cx="6858000" cy="458788"/>
          </a:xfrm>
          <a:prstGeom prst="rect">
            <a:avLst/>
          </a:prstGeom>
          <a:noFill/>
          <a:ln w="9525">
            <a:noFill/>
            <a:miter lim="800000"/>
            <a:headEnd/>
            <a:tailEnd/>
          </a:ln>
          <a:effectLst/>
        </p:spPr>
        <p:txBody>
          <a:bodyPr>
            <a:spAutoFit/>
          </a:bodyPr>
          <a:lstStyle/>
          <a:p>
            <a:pPr algn="ctr">
              <a:lnSpc>
                <a:spcPct val="50000"/>
              </a:lnSpc>
              <a:buFontTx/>
              <a:buNone/>
              <a:defRPr/>
            </a:pPr>
            <a:endParaRPr lang="en-US" sz="1600" b="0" dirty="0">
              <a:effectLst>
                <a:outerShdw blurRad="38100" dist="38100" dir="2700000" algn="tl">
                  <a:srgbClr val="FFFFFF"/>
                </a:outerShdw>
              </a:effectLst>
              <a:latin typeface="Arial" charset="0"/>
            </a:endParaRPr>
          </a:p>
          <a:p>
            <a:pPr algn="ctr">
              <a:lnSpc>
                <a:spcPct val="50000"/>
              </a:lnSpc>
              <a:buFontTx/>
              <a:buNone/>
              <a:defRPr/>
            </a:pPr>
            <a:endParaRPr lang="en-US" sz="1600" b="0" dirty="0">
              <a:effectLst>
                <a:outerShdw blurRad="38100" dist="38100" dir="2700000" algn="tl">
                  <a:srgbClr val="FFFFFF"/>
                </a:outerShdw>
              </a:effectLst>
              <a:latin typeface="Arial" charset="0"/>
            </a:endParaRPr>
          </a:p>
        </p:txBody>
      </p:sp>
      <p:sp>
        <p:nvSpPr>
          <p:cNvPr id="630787" name="Rectangle 3"/>
          <p:cNvSpPr>
            <a:spLocks noChangeArrowheads="1"/>
          </p:cNvSpPr>
          <p:nvPr/>
        </p:nvSpPr>
        <p:spPr bwMode="auto">
          <a:xfrm>
            <a:off x="1172028" y="1161141"/>
            <a:ext cx="6858000" cy="4034973"/>
          </a:xfrm>
          <a:prstGeom prst="rect">
            <a:avLst/>
          </a:prstGeom>
          <a:noFill/>
          <a:ln w="9525">
            <a:noFill/>
            <a:miter lim="800000"/>
            <a:headEnd/>
            <a:tailEnd/>
          </a:ln>
          <a:effectLst/>
        </p:spPr>
        <p:txBody>
          <a:bodyPr anchor="ctr"/>
          <a:lstStyle/>
          <a:p>
            <a:pPr algn="ctr">
              <a:spcBef>
                <a:spcPct val="0"/>
              </a:spcBef>
              <a:buFontTx/>
              <a:buNone/>
              <a:defRPr/>
            </a:pPr>
            <a:r>
              <a:rPr lang="en-US" sz="4000" dirty="0">
                <a:solidFill>
                  <a:srgbClr val="004364"/>
                </a:solidFill>
                <a:effectLst>
                  <a:outerShdw blurRad="38100" dist="38100" dir="2700000" algn="tl">
                    <a:srgbClr val="000000"/>
                  </a:outerShdw>
                </a:effectLst>
                <a:latin typeface="Arial Rounded MT Bold" pitchFamily="34" charset="0"/>
              </a:rPr>
              <a:t>Using Administrative Data in Analyzing Program </a:t>
            </a:r>
            <a:r>
              <a:rPr lang="en-US" sz="4000" dirty="0" smtClean="0">
                <a:solidFill>
                  <a:srgbClr val="004364"/>
                </a:solidFill>
                <a:effectLst>
                  <a:outerShdw blurRad="38100" dist="38100" dir="2700000" algn="tl">
                    <a:srgbClr val="000000"/>
                  </a:outerShdw>
                </a:effectLst>
                <a:latin typeface="Arial Rounded MT Bold" pitchFamily="34" charset="0"/>
              </a:rPr>
              <a:t>Outcomes</a:t>
            </a:r>
          </a:p>
          <a:p>
            <a:pPr algn="ctr">
              <a:spcBef>
                <a:spcPct val="0"/>
              </a:spcBef>
              <a:buFontTx/>
              <a:buNone/>
              <a:defRPr/>
            </a:pPr>
            <a:endParaRPr lang="en-US" sz="4000" dirty="0" smtClean="0">
              <a:solidFill>
                <a:srgbClr val="004364"/>
              </a:solidFill>
              <a:effectLst>
                <a:outerShdw blurRad="38100" dist="38100" dir="2700000" algn="tl">
                  <a:srgbClr val="000000"/>
                </a:outerShdw>
              </a:effectLst>
              <a:latin typeface="Arial Rounded MT Bold" pitchFamily="34" charset="0"/>
            </a:endParaRPr>
          </a:p>
          <a:p>
            <a:pPr algn="ctr">
              <a:spcBef>
                <a:spcPct val="0"/>
              </a:spcBef>
              <a:buFontTx/>
              <a:buNone/>
              <a:defRPr/>
            </a:pPr>
            <a:r>
              <a:rPr lang="en-US" sz="4000" dirty="0" smtClean="0">
                <a:solidFill>
                  <a:srgbClr val="990000"/>
                </a:solidFill>
                <a:effectLst>
                  <a:outerShdw blurRad="38100" dist="38100" dir="2700000" algn="tl">
                    <a:srgbClr val="000000"/>
                  </a:outerShdw>
                </a:effectLst>
                <a:latin typeface="Arial Rounded MT Bold" pitchFamily="34" charset="0"/>
              </a:rPr>
              <a:t>NAWRS 2013</a:t>
            </a:r>
          </a:p>
          <a:p>
            <a:pPr algn="ctr">
              <a:spcBef>
                <a:spcPct val="0"/>
              </a:spcBef>
              <a:buFontTx/>
              <a:buNone/>
              <a:defRPr/>
            </a:pPr>
            <a:endParaRPr lang="en-US" sz="1800" dirty="0" smtClean="0">
              <a:solidFill>
                <a:srgbClr val="990000"/>
              </a:solidFill>
              <a:effectLst>
                <a:outerShdw blurRad="38100" dist="38100" dir="2700000" algn="tl">
                  <a:srgbClr val="000000"/>
                </a:outerShdw>
              </a:effectLst>
              <a:latin typeface="Arial Rounded MT Bold" pitchFamily="34" charset="0"/>
            </a:endParaRPr>
          </a:p>
          <a:p>
            <a:pPr algn="ctr">
              <a:spcBef>
                <a:spcPct val="0"/>
              </a:spcBef>
              <a:buFontTx/>
              <a:buNone/>
              <a:defRPr/>
            </a:pPr>
            <a:r>
              <a:rPr lang="en-US" sz="2400" b="0" dirty="0" smtClean="0">
                <a:solidFill>
                  <a:srgbClr val="990000"/>
                </a:solidFill>
                <a:latin typeface="Arial Rounded MT Bold" pitchFamily="34" charset="0"/>
              </a:rPr>
              <a:t>Chicago, IL </a:t>
            </a:r>
          </a:p>
          <a:p>
            <a:pPr algn="ctr">
              <a:spcBef>
                <a:spcPct val="0"/>
              </a:spcBef>
              <a:buFontTx/>
              <a:buNone/>
              <a:defRPr/>
            </a:pPr>
            <a:r>
              <a:rPr lang="en-US" sz="2400" b="0" dirty="0" smtClean="0">
                <a:solidFill>
                  <a:srgbClr val="990000"/>
                </a:solidFill>
                <a:latin typeface="Arial Rounded MT Bold" pitchFamily="34" charset="0"/>
              </a:rPr>
              <a:t>August 20, 2013</a:t>
            </a:r>
          </a:p>
        </p:txBody>
      </p:sp>
      <p:sp>
        <p:nvSpPr>
          <p:cNvPr id="3" name="TextBox 2"/>
          <p:cNvSpPr txBox="1"/>
          <p:nvPr/>
        </p:nvSpPr>
        <p:spPr>
          <a:xfrm>
            <a:off x="417284" y="5958112"/>
            <a:ext cx="3907801" cy="707886"/>
          </a:xfrm>
          <a:prstGeom prst="rect">
            <a:avLst/>
          </a:prstGeom>
          <a:noFill/>
        </p:spPr>
        <p:txBody>
          <a:bodyPr wrap="none" rtlCol="0">
            <a:spAutoFit/>
          </a:bodyPr>
          <a:lstStyle/>
          <a:p>
            <a:pPr>
              <a:spcBef>
                <a:spcPts val="0"/>
              </a:spcBef>
              <a:buNone/>
            </a:pPr>
            <a:r>
              <a:rPr lang="en-US" dirty="0" smtClean="0">
                <a:solidFill>
                  <a:srgbClr val="004364"/>
                </a:solidFill>
              </a:rPr>
              <a:t>Don Winstead</a:t>
            </a:r>
          </a:p>
          <a:p>
            <a:pPr>
              <a:spcBef>
                <a:spcPts val="0"/>
              </a:spcBef>
              <a:buNone/>
            </a:pPr>
            <a:r>
              <a:rPr lang="en-US" dirty="0" smtClean="0">
                <a:solidFill>
                  <a:srgbClr val="004364"/>
                </a:solidFill>
              </a:rPr>
              <a:t>Don Winstead Consulting, LLC</a:t>
            </a:r>
            <a:endParaRPr lang="en-US" dirty="0">
              <a:solidFill>
                <a:srgbClr val="004364"/>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45" y="1226458"/>
            <a:ext cx="8634228" cy="563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384629" y="114981"/>
            <a:ext cx="8229600" cy="1143000"/>
          </a:xfrm>
        </p:spPr>
        <p:txBody>
          <a:bodyPr/>
          <a:lstStyle/>
          <a:p>
            <a:r>
              <a:rPr lang="en-US" dirty="0" smtClean="0"/>
              <a:t>Community-Based Care Lead Agency Scorecard</a:t>
            </a:r>
            <a:endParaRPr lang="en-US" dirty="0"/>
          </a:p>
        </p:txBody>
      </p:sp>
      <p:sp>
        <p:nvSpPr>
          <p:cNvPr id="4" name="Slide Number Placeholder 3"/>
          <p:cNvSpPr>
            <a:spLocks noGrp="1"/>
          </p:cNvSpPr>
          <p:nvPr>
            <p:ph type="sldNum" sz="quarter" idx="10"/>
          </p:nvPr>
        </p:nvSpPr>
        <p:spPr/>
        <p:txBody>
          <a:bodyPr/>
          <a:lstStyle/>
          <a:p>
            <a:pPr>
              <a:defRPr/>
            </a:pPr>
            <a:fld id="{E686D894-C12D-4E89-9AC1-7D6CA858CD32}" type="slidenum">
              <a:rPr lang="en-US" smtClean="0"/>
              <a:pPr>
                <a:defRPr/>
              </a:pPr>
              <a:t>10</a:t>
            </a:fld>
            <a:endParaRPr lang="en-US" dirty="0"/>
          </a:p>
        </p:txBody>
      </p:sp>
      <p:grpSp>
        <p:nvGrpSpPr>
          <p:cNvPr id="11" name="Group 10"/>
          <p:cNvGrpSpPr/>
          <p:nvPr/>
        </p:nvGrpSpPr>
        <p:grpSpPr>
          <a:xfrm>
            <a:off x="1451429" y="2133600"/>
            <a:ext cx="6371771" cy="4499429"/>
            <a:chOff x="1451429" y="2133600"/>
            <a:chExt cx="6371771" cy="4499429"/>
          </a:xfrm>
        </p:grpSpPr>
        <p:sp>
          <p:nvSpPr>
            <p:cNvPr id="7" name="Right Brace 6"/>
            <p:cNvSpPr/>
            <p:nvPr/>
          </p:nvSpPr>
          <p:spPr bwMode="auto">
            <a:xfrm>
              <a:off x="1451429" y="2133600"/>
              <a:ext cx="449942" cy="4499429"/>
            </a:xfrm>
            <a:prstGeom prst="rightBrace">
              <a:avLst/>
            </a:prstGeom>
            <a:solidFill>
              <a:schemeClr val="bg1"/>
            </a:solid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000" b="1" i="0" u="none" strike="noStrike" cap="none" normalizeH="0" baseline="0" smtClean="0">
                <a:ln>
                  <a:noFill/>
                </a:ln>
                <a:solidFill>
                  <a:schemeClr val="tx1"/>
                </a:solidFill>
                <a:effectLst/>
                <a:latin typeface="Arial" charset="0"/>
              </a:endParaRPr>
            </a:p>
          </p:txBody>
        </p:sp>
        <p:sp>
          <p:nvSpPr>
            <p:cNvPr id="8" name="TextBox 7"/>
            <p:cNvSpPr txBox="1"/>
            <p:nvPr/>
          </p:nvSpPr>
          <p:spPr>
            <a:xfrm>
              <a:off x="1988458" y="3309257"/>
              <a:ext cx="5834742" cy="2123658"/>
            </a:xfrm>
            <a:prstGeom prst="rect">
              <a:avLst/>
            </a:prstGeom>
            <a:blipFill>
              <a:blip r:embed="rId3"/>
              <a:tile tx="0" ty="0" sx="100000" sy="100000" flip="none" algn="tl"/>
            </a:blipFill>
            <a:ln>
              <a:solidFill>
                <a:srgbClr val="990000"/>
              </a:solidFill>
            </a:ln>
          </p:spPr>
          <p:txBody>
            <a:bodyPr wrap="square" rtlCol="0">
              <a:spAutoFit/>
            </a:bodyPr>
            <a:lstStyle/>
            <a:p>
              <a:pPr>
                <a:buNone/>
              </a:pPr>
              <a:r>
                <a:rPr lang="en-US" sz="4400" dirty="0" smtClean="0">
                  <a:solidFill>
                    <a:srgbClr val="990000"/>
                  </a:solidFill>
                </a:rPr>
                <a:t>Twenty Child Welfare Community-Based Care Lead Agencies</a:t>
              </a:r>
              <a:endParaRPr lang="en-US" sz="4400" dirty="0">
                <a:solidFill>
                  <a:srgbClr val="990000"/>
                </a:solidFill>
              </a:endParaRPr>
            </a:p>
          </p:txBody>
        </p:sp>
      </p:grpSp>
      <p:grpSp>
        <p:nvGrpSpPr>
          <p:cNvPr id="12" name="Group 11"/>
          <p:cNvGrpSpPr/>
          <p:nvPr/>
        </p:nvGrpSpPr>
        <p:grpSpPr>
          <a:xfrm>
            <a:off x="1545771" y="1807029"/>
            <a:ext cx="7075714" cy="3772442"/>
            <a:chOff x="1545771" y="1807029"/>
            <a:chExt cx="7075714" cy="3772442"/>
          </a:xfrm>
        </p:grpSpPr>
        <p:sp>
          <p:nvSpPr>
            <p:cNvPr id="9" name="Right Brace 8"/>
            <p:cNvSpPr/>
            <p:nvPr/>
          </p:nvSpPr>
          <p:spPr bwMode="auto">
            <a:xfrm rot="5400000">
              <a:off x="4542972" y="-1190172"/>
              <a:ext cx="573314" cy="6567715"/>
            </a:xfrm>
            <a:prstGeom prst="rightBrace">
              <a:avLst/>
            </a:prstGeom>
            <a:solidFill>
              <a:schemeClr val="bg1"/>
            </a:solidFill>
            <a:ln w="508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000" b="1" i="0" u="none" strike="noStrike" cap="none" normalizeH="0" baseline="0" smtClean="0">
                <a:ln>
                  <a:noFill/>
                </a:ln>
                <a:solidFill>
                  <a:schemeClr val="tx1"/>
                </a:solidFill>
                <a:effectLst/>
                <a:latin typeface="Arial" charset="0"/>
              </a:endParaRPr>
            </a:p>
          </p:txBody>
        </p:sp>
        <p:sp>
          <p:nvSpPr>
            <p:cNvPr id="10" name="TextBox 9"/>
            <p:cNvSpPr txBox="1"/>
            <p:nvPr/>
          </p:nvSpPr>
          <p:spPr>
            <a:xfrm>
              <a:off x="1640114" y="2409372"/>
              <a:ext cx="6981371" cy="3170099"/>
            </a:xfrm>
            <a:prstGeom prst="rect">
              <a:avLst/>
            </a:prstGeom>
            <a:blipFill>
              <a:blip r:embed="rId3"/>
              <a:tile tx="0" ty="0" sx="100000" sy="100000" flip="none" algn="tl"/>
            </a:blipFill>
            <a:ln>
              <a:solidFill>
                <a:srgbClr val="0070C0"/>
              </a:solidFill>
            </a:ln>
          </p:spPr>
          <p:txBody>
            <a:bodyPr wrap="square" rtlCol="0">
              <a:spAutoFit/>
            </a:bodyPr>
            <a:lstStyle/>
            <a:p>
              <a:pPr>
                <a:spcBef>
                  <a:spcPts val="600"/>
                </a:spcBef>
                <a:buNone/>
              </a:pPr>
              <a:r>
                <a:rPr lang="en-US" sz="3600" dirty="0" smtClean="0">
                  <a:solidFill>
                    <a:srgbClr val="0070C0"/>
                  </a:solidFill>
                </a:rPr>
                <a:t>Eleven Performance Measures</a:t>
              </a:r>
            </a:p>
            <a:p>
              <a:pPr marL="342900" indent="-342900">
                <a:spcBef>
                  <a:spcPts val="600"/>
                </a:spcBef>
              </a:pPr>
              <a:r>
                <a:rPr lang="en-US" sz="3600" dirty="0" smtClean="0">
                  <a:solidFill>
                    <a:srgbClr val="0070C0"/>
                  </a:solidFill>
                </a:rPr>
                <a:t>Three Safety Measures</a:t>
              </a:r>
            </a:p>
            <a:p>
              <a:pPr marL="342900" indent="-342900">
                <a:spcBef>
                  <a:spcPts val="600"/>
                </a:spcBef>
              </a:pPr>
              <a:r>
                <a:rPr lang="en-US" sz="3600" dirty="0" smtClean="0">
                  <a:solidFill>
                    <a:srgbClr val="0070C0"/>
                  </a:solidFill>
                </a:rPr>
                <a:t>Four Permanency Measures</a:t>
              </a:r>
            </a:p>
            <a:p>
              <a:pPr marL="342900" indent="-342900">
                <a:spcBef>
                  <a:spcPts val="600"/>
                </a:spcBef>
              </a:pPr>
              <a:r>
                <a:rPr lang="en-US" sz="3600" dirty="0" smtClean="0">
                  <a:solidFill>
                    <a:srgbClr val="0070C0"/>
                  </a:solidFill>
                </a:rPr>
                <a:t>Three Well-Being Measures</a:t>
              </a:r>
            </a:p>
            <a:p>
              <a:pPr marL="342900" indent="-342900">
                <a:spcBef>
                  <a:spcPts val="600"/>
                </a:spcBef>
              </a:pPr>
              <a:r>
                <a:rPr lang="en-US" sz="3600" dirty="0" smtClean="0">
                  <a:solidFill>
                    <a:srgbClr val="0070C0"/>
                  </a:solidFill>
                </a:rPr>
                <a:t>One Cost Measure</a:t>
              </a:r>
              <a:endParaRPr lang="en-US" sz="3600" dirty="0">
                <a:solidFill>
                  <a:srgbClr val="0070C0"/>
                </a:solidFill>
              </a:endParaRPr>
            </a:p>
          </p:txBody>
        </p:sp>
      </p:grpSp>
    </p:spTree>
    <p:extLst>
      <p:ext uri="{BB962C8B-B14F-4D97-AF65-F5344CB8AC3E}">
        <p14:creationId xmlns:p14="http://schemas.microsoft.com/office/powerpoint/2010/main" val="401298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Spinners</a:t>
            </a:r>
            <a:endParaRPr lang="en-US" dirty="0"/>
          </a:p>
        </p:txBody>
      </p:sp>
      <p:sp>
        <p:nvSpPr>
          <p:cNvPr id="4" name="Content Placeholder 3"/>
          <p:cNvSpPr>
            <a:spLocks noGrp="1"/>
          </p:cNvSpPr>
          <p:nvPr>
            <p:ph idx="1"/>
          </p:nvPr>
        </p:nvSpPr>
        <p:spPr>
          <a:xfrm>
            <a:off x="2496457" y="1600200"/>
            <a:ext cx="6190343" cy="4525963"/>
          </a:xfrm>
        </p:spPr>
        <p:txBody>
          <a:bodyPr/>
          <a:lstStyle/>
          <a:p>
            <a:r>
              <a:rPr lang="en-US" sz="2800" dirty="0" smtClean="0"/>
              <a:t>Some quick Workforce examples.</a:t>
            </a:r>
          </a:p>
          <a:p>
            <a:pPr marL="0" indent="0">
              <a:buNone/>
            </a:pPr>
            <a:r>
              <a:rPr lang="en-US" sz="2800" dirty="0" smtClean="0">
                <a:solidFill>
                  <a:srgbClr val="990000"/>
                </a:solidFill>
              </a:rPr>
              <a:t>See handout for links to more:</a:t>
            </a:r>
          </a:p>
          <a:p>
            <a:r>
              <a:rPr lang="en-US" sz="2800" dirty="0" smtClean="0"/>
              <a:t>Workforce</a:t>
            </a:r>
          </a:p>
          <a:p>
            <a:r>
              <a:rPr lang="en-US" sz="2800" dirty="0" smtClean="0"/>
              <a:t>Public Assistance Caseloads and Characteristics</a:t>
            </a:r>
          </a:p>
          <a:p>
            <a:r>
              <a:rPr lang="en-US" sz="2800" dirty="0" smtClean="0"/>
              <a:t>Child Welfare Performance and Characteristics</a:t>
            </a:r>
          </a:p>
        </p:txBody>
      </p:sp>
      <p:sp>
        <p:nvSpPr>
          <p:cNvPr id="3" name="Slide Number Placeholder 2"/>
          <p:cNvSpPr>
            <a:spLocks noGrp="1"/>
          </p:cNvSpPr>
          <p:nvPr>
            <p:ph type="sldNum" sz="quarter" idx="10"/>
          </p:nvPr>
        </p:nvSpPr>
        <p:spPr/>
        <p:txBody>
          <a:bodyPr/>
          <a:lstStyle/>
          <a:p>
            <a:pPr>
              <a:defRPr/>
            </a:pPr>
            <a:fld id="{28E6A6AE-4FDB-4D23-BD07-DBED803D5468}" type="slidenum">
              <a:rPr lang="en-US" smtClean="0"/>
              <a:pPr>
                <a:defRPr/>
              </a:pPr>
              <a:t>11</a:t>
            </a:fld>
            <a:endParaRPr lang="en-US"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39" y="1813597"/>
            <a:ext cx="1543504" cy="3634703"/>
          </a:xfrm>
          <a:prstGeom prst="rect">
            <a:avLst/>
          </a:prstGeom>
          <a:noFill/>
          <a:ln>
            <a:solidFill>
              <a:srgbClr val="99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313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Snapshots to Movies</a:t>
            </a:r>
            <a:endParaRPr lang="en-US" dirty="0"/>
          </a:p>
        </p:txBody>
      </p:sp>
      <p:sp>
        <p:nvSpPr>
          <p:cNvPr id="3" name="Slide Number Placeholder 2"/>
          <p:cNvSpPr>
            <a:spLocks noGrp="1"/>
          </p:cNvSpPr>
          <p:nvPr>
            <p:ph type="sldNum" sz="quarter" idx="10"/>
          </p:nvPr>
        </p:nvSpPr>
        <p:spPr/>
        <p:txBody>
          <a:bodyPr/>
          <a:lstStyle/>
          <a:p>
            <a:pPr>
              <a:defRPr/>
            </a:pPr>
            <a:fld id="{28E6A6AE-4FDB-4D23-BD07-DBED803D5468}" type="slidenum">
              <a:rPr lang="en-US" smtClean="0"/>
              <a:pPr>
                <a:defRPr/>
              </a:pPr>
              <a:t>12</a:t>
            </a:fld>
            <a:endParaRPr lang="en-US" dirty="0"/>
          </a:p>
        </p:txBody>
      </p:sp>
      <p:pic>
        <p:nvPicPr>
          <p:cNvPr id="64514" name="Picture 2" descr="C:\Users\Don\AppData\Local\Microsoft\Windows\Temporary Internet Files\Low\Content.IE5\DMW3A3Y7\MC9004413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3" y="2405743"/>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105" y="2177143"/>
            <a:ext cx="4114707" cy="276801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3033486" y="3265714"/>
            <a:ext cx="1364343" cy="1045029"/>
          </a:xfrm>
          <a:prstGeom prst="rightArrow">
            <a:avLst/>
          </a:prstGeom>
          <a:solidFill>
            <a:srgbClr val="0070C0"/>
          </a:solid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800630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lstStyle/>
          <a:p>
            <a:pPr>
              <a:lnSpc>
                <a:spcPct val="100000"/>
              </a:lnSpc>
            </a:pPr>
            <a:r>
              <a:rPr lang="en-US" sz="4800" dirty="0"/>
              <a:t>TANF Adults in Sept. </a:t>
            </a:r>
            <a:r>
              <a:rPr lang="en-US" sz="4800" dirty="0" smtClean="0"/>
              <a:t>1996</a:t>
            </a:r>
            <a:r>
              <a:rPr lang="en-US" sz="3200" dirty="0" smtClean="0"/>
              <a:t/>
            </a:r>
            <a:br>
              <a:rPr lang="en-US" sz="3200" dirty="0" smtClean="0"/>
            </a:br>
            <a:r>
              <a:rPr lang="en-US" sz="3200" dirty="0" smtClean="0">
                <a:solidFill>
                  <a:srgbClr val="C00000"/>
                </a:solidFill>
              </a:rPr>
              <a:t>Oct. 1996 to June 2011</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0115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294967295"/>
          </p:nvPr>
        </p:nvSpPr>
        <p:spPr>
          <a:xfrm>
            <a:off x="8543278" y="6356350"/>
            <a:ext cx="561975" cy="365125"/>
          </a:xfrm>
          <a:prstGeom prst="rect">
            <a:avLst/>
          </a:prstGeom>
        </p:spPr>
        <p:txBody>
          <a:bodyPr/>
          <a:lstStyle/>
          <a:p>
            <a:fld id="{C733A744-E534-4356-A4BE-75CED418805D}" type="slidenum">
              <a:rPr lang="en-US" smtClean="0">
                <a:solidFill>
                  <a:prstClr val="black">
                    <a:lumMod val="65000"/>
                    <a:lumOff val="35000"/>
                  </a:prstClr>
                </a:solidFill>
              </a:rPr>
              <a:pPr/>
              <a:t>13</a:t>
            </a:fld>
            <a:endParaRPr lang="en-US">
              <a:solidFill>
                <a:prstClr val="black">
                  <a:lumMod val="65000"/>
                  <a:lumOff val="35000"/>
                </a:prstClr>
              </a:solidFill>
            </a:endParaRPr>
          </a:p>
        </p:txBody>
      </p:sp>
      <p:sp>
        <p:nvSpPr>
          <p:cNvPr id="3" name="TextBox 2"/>
          <p:cNvSpPr txBox="1"/>
          <p:nvPr/>
        </p:nvSpPr>
        <p:spPr>
          <a:xfrm>
            <a:off x="4419600" y="1828800"/>
            <a:ext cx="684803" cy="400110"/>
          </a:xfrm>
          <a:prstGeom prst="rect">
            <a:avLst/>
          </a:prstGeom>
          <a:noFill/>
        </p:spPr>
        <p:txBody>
          <a:bodyPr wrap="none" rtlCol="0">
            <a:spAutoFit/>
          </a:bodyPr>
          <a:lstStyle/>
          <a:p>
            <a:pPr>
              <a:buFontTx/>
              <a:buNone/>
            </a:pPr>
            <a:r>
              <a:rPr lang="en-US" dirty="0" smtClean="0">
                <a:solidFill>
                  <a:srgbClr val="000000"/>
                </a:solidFill>
              </a:rPr>
              <a:t>ALL</a:t>
            </a:r>
            <a:endParaRPr lang="en-US" dirty="0">
              <a:solidFill>
                <a:srgbClr val="000000"/>
              </a:solidFill>
            </a:endParaRPr>
          </a:p>
        </p:txBody>
      </p:sp>
    </p:spTree>
    <p:extLst>
      <p:ext uri="{BB962C8B-B14F-4D97-AF65-F5344CB8AC3E}">
        <p14:creationId xmlns:p14="http://schemas.microsoft.com/office/powerpoint/2010/main" val="20606425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2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2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2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20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7" dur="20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TANF Children in Sept. 1996</a:t>
            </a:r>
            <a:br>
              <a:rPr lang="en-US" dirty="0" smtClean="0"/>
            </a:br>
            <a:r>
              <a:rPr lang="en-US" sz="3200" dirty="0" smtClean="0"/>
              <a:t> </a:t>
            </a:r>
            <a:r>
              <a:rPr lang="en-US" sz="3200" dirty="0" smtClean="0">
                <a:solidFill>
                  <a:srgbClr val="C00000"/>
                </a:solidFill>
              </a:rPr>
              <a:t>Who Are Now Adults</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0897998"/>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294967295"/>
          </p:nvPr>
        </p:nvSpPr>
        <p:spPr>
          <a:xfrm>
            <a:off x="8543278" y="6356350"/>
            <a:ext cx="561975" cy="365125"/>
          </a:xfrm>
          <a:prstGeom prst="rect">
            <a:avLst/>
          </a:prstGeom>
        </p:spPr>
        <p:txBody>
          <a:bodyPr/>
          <a:lstStyle/>
          <a:p>
            <a:fld id="{C733A744-E534-4356-A4BE-75CED418805D}" type="slidenum">
              <a:rPr lang="en-US" smtClean="0"/>
              <a:pPr/>
              <a:t>14</a:t>
            </a:fld>
            <a:endParaRPr lang="en-US"/>
          </a:p>
        </p:txBody>
      </p:sp>
      <p:sp>
        <p:nvSpPr>
          <p:cNvPr id="6" name="TextBox 5"/>
          <p:cNvSpPr txBox="1"/>
          <p:nvPr/>
        </p:nvSpPr>
        <p:spPr>
          <a:xfrm>
            <a:off x="4302617" y="1906349"/>
            <a:ext cx="511679" cy="400110"/>
          </a:xfrm>
          <a:prstGeom prst="rect">
            <a:avLst/>
          </a:prstGeom>
          <a:noFill/>
        </p:spPr>
        <p:txBody>
          <a:bodyPr wrap="none" rtlCol="0">
            <a:spAutoFit/>
          </a:bodyPr>
          <a:lstStyle/>
          <a:p>
            <a:pPr>
              <a:buFontTx/>
              <a:buNone/>
            </a:pPr>
            <a:r>
              <a:rPr lang="en-US" dirty="0" smtClean="0">
                <a:solidFill>
                  <a:srgbClr val="000000"/>
                </a:solidFill>
              </a:rPr>
              <a:t>All</a:t>
            </a:r>
            <a:endParaRPr lang="en-US" dirty="0">
              <a:solidFill>
                <a:srgbClr val="000000"/>
              </a:solidFill>
            </a:endParaRPr>
          </a:p>
        </p:txBody>
      </p:sp>
    </p:spTree>
    <p:extLst>
      <p:ext uri="{BB962C8B-B14F-4D97-AF65-F5344CB8AC3E}">
        <p14:creationId xmlns:p14="http://schemas.microsoft.com/office/powerpoint/2010/main" val="2913344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2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2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2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20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7" dur="20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br>
              <a:rPr lang="en-US" dirty="0" smtClean="0"/>
            </a:br>
            <a:r>
              <a:rPr lang="en-US" dirty="0" smtClean="0">
                <a:solidFill>
                  <a:srgbClr val="990000"/>
                </a:solidFill>
              </a:rPr>
              <a:t>Google Motion Chart</a:t>
            </a:r>
            <a:endParaRPr lang="en-US" dirty="0">
              <a:solidFill>
                <a:srgbClr val="990000"/>
              </a:solidFill>
            </a:endParaRPr>
          </a:p>
        </p:txBody>
      </p:sp>
      <p:sp>
        <p:nvSpPr>
          <p:cNvPr id="2" name="Slide Number Placeholder 1"/>
          <p:cNvSpPr>
            <a:spLocks noGrp="1"/>
          </p:cNvSpPr>
          <p:nvPr>
            <p:ph type="sldNum" sz="quarter" idx="10"/>
          </p:nvPr>
        </p:nvSpPr>
        <p:spPr/>
        <p:txBody>
          <a:bodyPr/>
          <a:lstStyle/>
          <a:p>
            <a:pPr>
              <a:defRPr/>
            </a:pPr>
            <a:fld id="{96897210-4C37-4E28-A0C6-7A5B939DB040}" type="slidenum">
              <a:rPr lang="en-US" smtClean="0"/>
              <a:pPr>
                <a:defRPr/>
              </a:pPr>
              <a:t>15</a:t>
            </a:fld>
            <a:endParaRPr lang="en-US" dirty="0"/>
          </a:p>
        </p:txBody>
      </p:sp>
      <p:pic>
        <p:nvPicPr>
          <p:cNvPr id="634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448"/>
          <a:stretch/>
        </p:blipFill>
        <p:spPr bwMode="auto">
          <a:xfrm>
            <a:off x="203200" y="1959429"/>
            <a:ext cx="8708143" cy="401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596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and Resources</a:t>
            </a:r>
            <a:endParaRPr lang="en-US" dirty="0"/>
          </a:p>
        </p:txBody>
      </p:sp>
      <p:sp>
        <p:nvSpPr>
          <p:cNvPr id="3" name="Content Placeholder 2"/>
          <p:cNvSpPr>
            <a:spLocks noGrp="1"/>
          </p:cNvSpPr>
          <p:nvPr>
            <p:ph idx="1"/>
          </p:nvPr>
        </p:nvSpPr>
        <p:spPr>
          <a:xfrm>
            <a:off x="457200" y="1266371"/>
            <a:ext cx="8229600" cy="4525963"/>
          </a:xfrm>
        </p:spPr>
        <p:txBody>
          <a:bodyPr/>
          <a:lstStyle/>
          <a:p>
            <a:r>
              <a:rPr lang="en-US" sz="2800" dirty="0" smtClean="0"/>
              <a:t>Links to all of the reports referenced in the workshop (and more) are on the session handout.  For an electronic copy, visit WinsteadConsulting.com and click on the documents tab.</a:t>
            </a:r>
          </a:p>
          <a:p>
            <a:r>
              <a:rPr lang="en-US" sz="2800" dirty="0" smtClean="0"/>
              <a:t>The document may also be available at the NAWRS 2013 web site.</a:t>
            </a:r>
          </a:p>
          <a:p>
            <a:r>
              <a:rPr lang="en-US" sz="2800" b="1" dirty="0" smtClean="0">
                <a:solidFill>
                  <a:srgbClr val="004364"/>
                </a:solidFill>
              </a:rPr>
              <a:t>Join us for more conversation at the </a:t>
            </a:r>
            <a:r>
              <a:rPr lang="en-US" sz="2800" b="1" dirty="0" smtClean="0">
                <a:solidFill>
                  <a:srgbClr val="990000"/>
                </a:solidFill>
              </a:rPr>
              <a:t>Special Topic Lunch </a:t>
            </a:r>
            <a:r>
              <a:rPr lang="en-US" sz="2800" b="1" dirty="0" smtClean="0">
                <a:solidFill>
                  <a:srgbClr val="004364"/>
                </a:solidFill>
              </a:rPr>
              <a:t>in the </a:t>
            </a:r>
            <a:r>
              <a:rPr lang="en-US" sz="2800" b="1" dirty="0" smtClean="0">
                <a:solidFill>
                  <a:srgbClr val="990000"/>
                </a:solidFill>
              </a:rPr>
              <a:t>Huron Room </a:t>
            </a:r>
            <a:r>
              <a:rPr lang="en-US" sz="2800" b="1" dirty="0" smtClean="0">
                <a:solidFill>
                  <a:srgbClr val="004364"/>
                </a:solidFill>
              </a:rPr>
              <a:t>at </a:t>
            </a:r>
            <a:r>
              <a:rPr lang="en-US" sz="2800" b="1" dirty="0" smtClean="0">
                <a:solidFill>
                  <a:srgbClr val="990000"/>
                </a:solidFill>
              </a:rPr>
              <a:t>Noon today.</a:t>
            </a:r>
            <a:endParaRPr lang="en-US" sz="2800" b="1" dirty="0">
              <a:solidFill>
                <a:srgbClr val="990000"/>
              </a:solidFill>
            </a:endParaRPr>
          </a:p>
        </p:txBody>
      </p:sp>
      <p:sp>
        <p:nvSpPr>
          <p:cNvPr id="4" name="Slide Number Placeholder 3"/>
          <p:cNvSpPr>
            <a:spLocks noGrp="1"/>
          </p:cNvSpPr>
          <p:nvPr>
            <p:ph type="sldNum" sz="quarter" idx="10"/>
          </p:nvPr>
        </p:nvSpPr>
        <p:spPr/>
        <p:txBody>
          <a:bodyPr/>
          <a:lstStyle/>
          <a:p>
            <a:pPr>
              <a:defRPr/>
            </a:pPr>
            <a:fld id="{E686D894-C12D-4E89-9AC1-7D6CA858CD32}" type="slidenum">
              <a:rPr lang="en-US" smtClean="0"/>
              <a:pPr>
                <a:defRPr/>
              </a:pPr>
              <a:t>16</a:t>
            </a:fld>
            <a:endParaRPr lang="en-US" dirty="0"/>
          </a:p>
        </p:txBody>
      </p:sp>
    </p:spTree>
    <p:extLst>
      <p:ext uri="{BB962C8B-B14F-4D97-AF65-F5344CB8AC3E}">
        <p14:creationId xmlns:p14="http://schemas.microsoft.com/office/powerpoint/2010/main" val="9007365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Points</a:t>
            </a:r>
            <a:endParaRPr lang="en-US" dirty="0"/>
          </a:p>
        </p:txBody>
      </p:sp>
      <p:sp>
        <p:nvSpPr>
          <p:cNvPr id="3" name="Content Placeholder 2"/>
          <p:cNvSpPr>
            <a:spLocks noGrp="1"/>
          </p:cNvSpPr>
          <p:nvPr>
            <p:ph idx="1"/>
          </p:nvPr>
        </p:nvSpPr>
        <p:spPr/>
        <p:txBody>
          <a:bodyPr/>
          <a:lstStyle/>
          <a:p>
            <a:r>
              <a:rPr lang="en-US" sz="4000" b="1" dirty="0" smtClean="0">
                <a:solidFill>
                  <a:srgbClr val="990000"/>
                </a:solidFill>
              </a:rPr>
              <a:t>Connect every level </a:t>
            </a:r>
            <a:r>
              <a:rPr lang="en-US" sz="4000" dirty="0" smtClean="0"/>
              <a:t>of the organization to drive performance.</a:t>
            </a:r>
          </a:p>
          <a:p>
            <a:r>
              <a:rPr lang="en-US" sz="4000" dirty="0"/>
              <a:t>Make outcome data </a:t>
            </a:r>
            <a:r>
              <a:rPr lang="en-US" sz="4000" b="1" dirty="0">
                <a:solidFill>
                  <a:srgbClr val="990000"/>
                </a:solidFill>
              </a:rPr>
              <a:t>accessible</a:t>
            </a:r>
            <a:r>
              <a:rPr lang="en-US" sz="4000" dirty="0"/>
              <a:t>.</a:t>
            </a:r>
          </a:p>
          <a:p>
            <a:r>
              <a:rPr lang="en-US" sz="4000" dirty="0" smtClean="0"/>
              <a:t>Use longitudinal data to go from “</a:t>
            </a:r>
            <a:r>
              <a:rPr lang="en-US" sz="4000" b="1" dirty="0" smtClean="0">
                <a:solidFill>
                  <a:srgbClr val="990000"/>
                </a:solidFill>
              </a:rPr>
              <a:t>snapshots</a:t>
            </a:r>
            <a:r>
              <a:rPr lang="en-US" sz="4000" dirty="0" smtClean="0"/>
              <a:t>” to “</a:t>
            </a:r>
            <a:r>
              <a:rPr lang="en-US" sz="4000" b="1" dirty="0" smtClean="0">
                <a:solidFill>
                  <a:srgbClr val="990000"/>
                </a:solidFill>
              </a:rPr>
              <a:t>movies</a:t>
            </a:r>
            <a:r>
              <a:rPr lang="en-US" sz="4000" dirty="0" smtClean="0"/>
              <a:t>”.</a:t>
            </a:r>
          </a:p>
          <a:p>
            <a:endParaRPr lang="en-US" sz="4000" dirty="0" smtClean="0"/>
          </a:p>
          <a:p>
            <a:endParaRPr lang="en-US" sz="4000" dirty="0"/>
          </a:p>
        </p:txBody>
      </p:sp>
      <p:sp>
        <p:nvSpPr>
          <p:cNvPr id="4" name="Slide Number Placeholder 3"/>
          <p:cNvSpPr>
            <a:spLocks noGrp="1"/>
          </p:cNvSpPr>
          <p:nvPr>
            <p:ph type="sldNum" sz="quarter" idx="10"/>
          </p:nvPr>
        </p:nvSpPr>
        <p:spPr/>
        <p:txBody>
          <a:bodyPr/>
          <a:lstStyle/>
          <a:p>
            <a:pPr>
              <a:defRPr/>
            </a:pPr>
            <a:fld id="{E686D894-C12D-4E89-9AC1-7D6CA858CD32}" type="slidenum">
              <a:rPr lang="en-US" smtClean="0"/>
              <a:pPr>
                <a:defRPr/>
              </a:pPr>
              <a:t>2</a:t>
            </a:fld>
            <a:endParaRPr lang="en-US" dirty="0"/>
          </a:p>
        </p:txBody>
      </p:sp>
    </p:spTree>
    <p:extLst>
      <p:ext uri="{BB962C8B-B14F-4D97-AF65-F5344CB8AC3E}">
        <p14:creationId xmlns:p14="http://schemas.microsoft.com/office/powerpoint/2010/main" val="35956311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547E"/>
                </a:solidFill>
                <a:latin typeface="Arial" charset="0"/>
              </a:defRPr>
            </a:lvl1pPr>
            <a:lvl2pPr marL="742950" indent="-285750" eaLnBrk="0" hangingPunct="0">
              <a:defRPr sz="3600" b="1">
                <a:solidFill>
                  <a:srgbClr val="00547E"/>
                </a:solidFill>
                <a:latin typeface="Arial" charset="0"/>
              </a:defRPr>
            </a:lvl2pPr>
            <a:lvl3pPr marL="1143000" indent="-228600" eaLnBrk="0" hangingPunct="0">
              <a:defRPr sz="3600" b="1">
                <a:solidFill>
                  <a:srgbClr val="00547E"/>
                </a:solidFill>
                <a:latin typeface="Arial" charset="0"/>
              </a:defRPr>
            </a:lvl3pPr>
            <a:lvl4pPr marL="1600200" indent="-228600" eaLnBrk="0" hangingPunct="0">
              <a:defRPr sz="3600" b="1">
                <a:solidFill>
                  <a:srgbClr val="00547E"/>
                </a:solidFill>
                <a:latin typeface="Arial" charset="0"/>
              </a:defRPr>
            </a:lvl4pPr>
            <a:lvl5pPr marL="2057400" indent="-228600" eaLnBrk="0" hangingPunct="0">
              <a:defRPr sz="3600" b="1">
                <a:solidFill>
                  <a:srgbClr val="00547E"/>
                </a:solidFill>
                <a:latin typeface="Arial" charset="0"/>
              </a:defRPr>
            </a:lvl5pPr>
            <a:lvl6pPr marL="2514600" indent="-228600" algn="ctr" eaLnBrk="0" fontAlgn="base" hangingPunct="0">
              <a:spcBef>
                <a:spcPct val="0"/>
              </a:spcBef>
              <a:spcAft>
                <a:spcPct val="0"/>
              </a:spcAft>
              <a:defRPr sz="3600" b="1">
                <a:solidFill>
                  <a:srgbClr val="00547E"/>
                </a:solidFill>
                <a:latin typeface="Arial" charset="0"/>
              </a:defRPr>
            </a:lvl6pPr>
            <a:lvl7pPr marL="2971800" indent="-228600" algn="ctr" eaLnBrk="0" fontAlgn="base" hangingPunct="0">
              <a:spcBef>
                <a:spcPct val="0"/>
              </a:spcBef>
              <a:spcAft>
                <a:spcPct val="0"/>
              </a:spcAft>
              <a:defRPr sz="3600" b="1">
                <a:solidFill>
                  <a:srgbClr val="00547E"/>
                </a:solidFill>
                <a:latin typeface="Arial" charset="0"/>
              </a:defRPr>
            </a:lvl7pPr>
            <a:lvl8pPr marL="3429000" indent="-228600" algn="ctr" eaLnBrk="0" fontAlgn="base" hangingPunct="0">
              <a:spcBef>
                <a:spcPct val="0"/>
              </a:spcBef>
              <a:spcAft>
                <a:spcPct val="0"/>
              </a:spcAft>
              <a:defRPr sz="3600" b="1">
                <a:solidFill>
                  <a:srgbClr val="00547E"/>
                </a:solidFill>
                <a:latin typeface="Arial" charset="0"/>
              </a:defRPr>
            </a:lvl8pPr>
            <a:lvl9pPr marL="3886200" indent="-228600" algn="ctr" eaLnBrk="0" fontAlgn="base" hangingPunct="0">
              <a:spcBef>
                <a:spcPct val="0"/>
              </a:spcBef>
              <a:spcAft>
                <a:spcPct val="0"/>
              </a:spcAft>
              <a:defRPr sz="3600" b="1">
                <a:solidFill>
                  <a:srgbClr val="00547E"/>
                </a:solidFill>
                <a:latin typeface="Arial" charset="0"/>
              </a:defRPr>
            </a:lvl9pPr>
          </a:lstStyle>
          <a:p>
            <a:pPr eaLnBrk="1" hangingPunct="1"/>
            <a:fld id="{DDC2F683-EDB0-4262-84CC-83A10B88F814}" type="slidenum">
              <a:rPr lang="en-US" sz="1400" b="0" smtClean="0"/>
              <a:pPr eaLnBrk="1" hangingPunct="1"/>
              <a:t>3</a:t>
            </a:fld>
            <a:endParaRPr lang="en-US" sz="1400" b="0" smtClean="0"/>
          </a:p>
        </p:txBody>
      </p:sp>
      <p:pic>
        <p:nvPicPr>
          <p:cNvPr id="2150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457200" y="1828800"/>
            <a:ext cx="5068888" cy="43434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0" name="Rectangle 6"/>
          <p:cNvSpPr>
            <a:spLocks noChangeArrowheads="1"/>
          </p:cNvSpPr>
          <p:nvPr/>
        </p:nvSpPr>
        <p:spPr bwMode="auto">
          <a:xfrm>
            <a:off x="6029325" y="1858963"/>
            <a:ext cx="1133475" cy="4313237"/>
          </a:xfrm>
          <a:prstGeom prst="rect">
            <a:avLst/>
          </a:prstGeom>
          <a:noFill/>
          <a:ln w="571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1" name="Rectangle 7"/>
          <p:cNvSpPr>
            <a:spLocks noChangeArrowheads="1"/>
          </p:cNvSpPr>
          <p:nvPr/>
        </p:nvSpPr>
        <p:spPr bwMode="auto">
          <a:xfrm>
            <a:off x="7467600" y="1828800"/>
            <a:ext cx="927100" cy="4343400"/>
          </a:xfrm>
          <a:prstGeom prst="rect">
            <a:avLst/>
          </a:prstGeom>
          <a:noFill/>
          <a:ln w="571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92286765"/>
              </p:ext>
            </p:extLst>
          </p:nvPr>
        </p:nvGraphicFramePr>
        <p:xfrm>
          <a:off x="478970" y="212474"/>
          <a:ext cx="8302172" cy="1108325"/>
        </p:xfrm>
        <a:graphic>
          <a:graphicData uri="http://schemas.openxmlformats.org/drawingml/2006/table">
            <a:tbl>
              <a:tblPr firstRow="1" firstCol="1" bandRow="1">
                <a:tableStyleId>{21E4AEA4-8DFA-4A89-87EB-49C32662AFE0}</a:tableStyleId>
              </a:tblPr>
              <a:tblGrid>
                <a:gridCol w="1337042"/>
                <a:gridCol w="6965130"/>
              </a:tblGrid>
              <a:tr h="1108325">
                <a:tc>
                  <a:txBody>
                    <a:bodyPr/>
                    <a:lstStyle/>
                    <a:p>
                      <a:pPr marL="0" marR="0">
                        <a:spcBef>
                          <a:spcPts val="0"/>
                        </a:spcBef>
                        <a:spcAft>
                          <a:spcPts val="0"/>
                        </a:spcAft>
                      </a:pPr>
                      <a:endParaRPr lang="en-US" sz="1400" dirty="0">
                        <a:solidFill>
                          <a:srgbClr val="000080"/>
                        </a:solidFill>
                        <a:effectLst/>
                        <a:latin typeface="Verdana"/>
                        <a:ea typeface="Times New Roman"/>
                      </a:endParaRPr>
                    </a:p>
                  </a:txBody>
                  <a:tcPr marL="68580" marR="68580" marT="0" marB="0"/>
                </a:tc>
                <a:tc>
                  <a:txBody>
                    <a:bodyPr/>
                    <a:lstStyle/>
                    <a:p>
                      <a:pPr marL="0" marR="0" algn="ctr">
                        <a:spcBef>
                          <a:spcPts val="0"/>
                        </a:spcBef>
                        <a:spcAft>
                          <a:spcPts val="0"/>
                        </a:spcAft>
                      </a:pPr>
                      <a:r>
                        <a:rPr lang="en-US" sz="2400" dirty="0">
                          <a:effectLst/>
                        </a:rPr>
                        <a:t>Florida Department of Children and Families</a:t>
                      </a:r>
                    </a:p>
                    <a:p>
                      <a:pPr marL="0" marR="0" algn="ctr">
                        <a:spcBef>
                          <a:spcPts val="0"/>
                        </a:spcBef>
                        <a:spcAft>
                          <a:spcPts val="0"/>
                        </a:spcAft>
                      </a:pPr>
                      <a:r>
                        <a:rPr lang="en-US" sz="2800" dirty="0" smtClean="0">
                          <a:effectLst/>
                        </a:rPr>
                        <a:t>Quality </a:t>
                      </a:r>
                      <a:r>
                        <a:rPr lang="en-US" sz="2800" dirty="0">
                          <a:effectLst/>
                        </a:rPr>
                        <a:t>Management System</a:t>
                      </a:r>
                      <a:endParaRPr lang="en-US" sz="2800" dirty="0">
                        <a:effectLst/>
                        <a:latin typeface="Times New Roman"/>
                        <a:ea typeface="Times New Roman"/>
                      </a:endParaRPr>
                    </a:p>
                  </a:txBody>
                  <a:tcPr marL="68580" marR="68580" marT="0" marB="0" anchor="ctr">
                    <a:solidFill>
                      <a:srgbClr val="0070C0"/>
                    </a:solidFill>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99660046"/>
              </p:ext>
            </p:extLst>
          </p:nvPr>
        </p:nvGraphicFramePr>
        <p:xfrm>
          <a:off x="595085" y="246742"/>
          <a:ext cx="1074057" cy="1061421"/>
        </p:xfrm>
        <a:graphic>
          <a:graphicData uri="http://schemas.openxmlformats.org/presentationml/2006/ole">
            <mc:AlternateContent xmlns:mc="http://schemas.openxmlformats.org/markup-compatibility/2006">
              <mc:Choice xmlns:v="urn:schemas-microsoft-com:vml" Requires="v">
                <p:oleObj spid="_x0000_s62478" name="Bitmap Image" r:id="rId6" imgW="2029108" imgH="2219635" progId="Paint.Picture">
                  <p:embed/>
                </p:oleObj>
              </mc:Choice>
              <mc:Fallback>
                <p:oleObj name="Bitmap Image" r:id="rId6" imgW="2029108" imgH="221963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085" y="246742"/>
                        <a:ext cx="1074057" cy="1061421"/>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945296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heel(1)">
                                      <p:cBhvr>
                                        <p:cTn id="7" dur="20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heel(1)">
                                      <p:cBhvr>
                                        <p:cTn id="12" dur="20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heel(1)">
                                      <p:cBhvr>
                                        <p:cTn id="17"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00547E"/>
                </a:solidFill>
                <a:latin typeface="Arial" charset="0"/>
              </a:defRPr>
            </a:lvl1pPr>
            <a:lvl2pPr marL="742950" indent="-285750" eaLnBrk="0" hangingPunct="0">
              <a:defRPr sz="3600" b="1">
                <a:solidFill>
                  <a:srgbClr val="00547E"/>
                </a:solidFill>
                <a:latin typeface="Arial" charset="0"/>
              </a:defRPr>
            </a:lvl2pPr>
            <a:lvl3pPr marL="1143000" indent="-228600" eaLnBrk="0" hangingPunct="0">
              <a:defRPr sz="3600" b="1">
                <a:solidFill>
                  <a:srgbClr val="00547E"/>
                </a:solidFill>
                <a:latin typeface="Arial" charset="0"/>
              </a:defRPr>
            </a:lvl3pPr>
            <a:lvl4pPr marL="1600200" indent="-228600" eaLnBrk="0" hangingPunct="0">
              <a:defRPr sz="3600" b="1">
                <a:solidFill>
                  <a:srgbClr val="00547E"/>
                </a:solidFill>
                <a:latin typeface="Arial" charset="0"/>
              </a:defRPr>
            </a:lvl4pPr>
            <a:lvl5pPr marL="2057400" indent="-228600" eaLnBrk="0" hangingPunct="0">
              <a:defRPr sz="3600" b="1">
                <a:solidFill>
                  <a:srgbClr val="00547E"/>
                </a:solidFill>
                <a:latin typeface="Arial" charset="0"/>
              </a:defRPr>
            </a:lvl5pPr>
            <a:lvl6pPr marL="2514600" indent="-228600" algn="ctr" eaLnBrk="0" fontAlgn="base" hangingPunct="0">
              <a:spcBef>
                <a:spcPct val="0"/>
              </a:spcBef>
              <a:spcAft>
                <a:spcPct val="0"/>
              </a:spcAft>
              <a:defRPr sz="3600" b="1">
                <a:solidFill>
                  <a:srgbClr val="00547E"/>
                </a:solidFill>
                <a:latin typeface="Arial" charset="0"/>
              </a:defRPr>
            </a:lvl6pPr>
            <a:lvl7pPr marL="2971800" indent="-228600" algn="ctr" eaLnBrk="0" fontAlgn="base" hangingPunct="0">
              <a:spcBef>
                <a:spcPct val="0"/>
              </a:spcBef>
              <a:spcAft>
                <a:spcPct val="0"/>
              </a:spcAft>
              <a:defRPr sz="3600" b="1">
                <a:solidFill>
                  <a:srgbClr val="00547E"/>
                </a:solidFill>
                <a:latin typeface="Arial" charset="0"/>
              </a:defRPr>
            </a:lvl7pPr>
            <a:lvl8pPr marL="3429000" indent="-228600" algn="ctr" eaLnBrk="0" fontAlgn="base" hangingPunct="0">
              <a:spcBef>
                <a:spcPct val="0"/>
              </a:spcBef>
              <a:spcAft>
                <a:spcPct val="0"/>
              </a:spcAft>
              <a:defRPr sz="3600" b="1">
                <a:solidFill>
                  <a:srgbClr val="00547E"/>
                </a:solidFill>
                <a:latin typeface="Arial" charset="0"/>
              </a:defRPr>
            </a:lvl8pPr>
            <a:lvl9pPr marL="3886200" indent="-228600" algn="ctr" eaLnBrk="0" fontAlgn="base" hangingPunct="0">
              <a:spcBef>
                <a:spcPct val="0"/>
              </a:spcBef>
              <a:spcAft>
                <a:spcPct val="0"/>
              </a:spcAft>
              <a:defRPr sz="3600" b="1">
                <a:solidFill>
                  <a:srgbClr val="00547E"/>
                </a:solidFill>
                <a:latin typeface="Arial" charset="0"/>
              </a:defRPr>
            </a:lvl9pPr>
          </a:lstStyle>
          <a:p>
            <a:pPr eaLnBrk="1" hangingPunct="1"/>
            <a:fld id="{39D38658-780E-414E-9717-32C73165BD65}" type="slidenum">
              <a:rPr lang="en-US" sz="1400" b="0" smtClean="0"/>
              <a:pPr eaLnBrk="1" hangingPunct="1"/>
              <a:t>4</a:t>
            </a:fld>
            <a:endParaRPr lang="en-US" sz="1400" b="0" smtClean="0"/>
          </a:p>
        </p:txBody>
      </p:sp>
      <p:pic>
        <p:nvPicPr>
          <p:cNvPr id="2253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30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Line 4"/>
          <p:cNvSpPr>
            <a:spLocks noChangeShapeType="1"/>
          </p:cNvSpPr>
          <p:nvPr/>
        </p:nvSpPr>
        <p:spPr bwMode="auto">
          <a:xfrm flipH="1" flipV="1">
            <a:off x="7696200" y="2438400"/>
            <a:ext cx="2286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Rectangle 15"/>
          <p:cNvSpPr>
            <a:spLocks noGrp="1" noChangeArrowheads="1"/>
          </p:cNvSpPr>
          <p:nvPr>
            <p:ph type="title"/>
          </p:nvPr>
        </p:nvSpPr>
        <p:spPr>
          <a:xfrm>
            <a:off x="1197429" y="0"/>
            <a:ext cx="7010400" cy="1143000"/>
          </a:xfrm>
          <a:noFill/>
        </p:spPr>
        <p:txBody>
          <a:bodyPr/>
          <a:lstStyle/>
          <a:p>
            <a:pPr eaLnBrk="1" hangingPunct="1"/>
            <a:r>
              <a:rPr lang="en-US" dirty="0" smtClean="0"/>
              <a:t>Completing the Review</a:t>
            </a:r>
          </a:p>
        </p:txBody>
      </p:sp>
      <p:grpSp>
        <p:nvGrpSpPr>
          <p:cNvPr id="2" name="Group 6"/>
          <p:cNvGrpSpPr>
            <a:grpSpLocks/>
          </p:cNvGrpSpPr>
          <p:nvPr/>
        </p:nvGrpSpPr>
        <p:grpSpPr bwMode="auto">
          <a:xfrm>
            <a:off x="2286000" y="2514600"/>
            <a:ext cx="6019800" cy="4089400"/>
            <a:chOff x="180" y="1440"/>
            <a:chExt cx="8280" cy="8600"/>
          </a:xfrm>
        </p:grpSpPr>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t="45880" r="46881" b="13501"/>
            <a:stretch>
              <a:fillRect/>
            </a:stretch>
          </p:blipFill>
          <p:spPr bwMode="auto">
            <a:xfrm>
              <a:off x="180" y="1440"/>
              <a:ext cx="8280" cy="846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7">
              <a:extLst>
                <a:ext uri="{28A0092B-C50C-407E-A947-70E740481C1C}">
                  <a14:useLocalDpi xmlns:a14="http://schemas.microsoft.com/office/drawing/2010/main" val="0"/>
                </a:ext>
              </a:extLst>
            </a:blip>
            <a:srcRect l="52834" t="34445" r="29333" b="13222"/>
            <a:stretch>
              <a:fillRect/>
            </a:stretch>
          </p:blipFill>
          <p:spPr bwMode="auto">
            <a:xfrm>
              <a:off x="360" y="2520"/>
              <a:ext cx="8100" cy="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054355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1000"/>
                                        <p:tgtEl>
                                          <p:spTgt spid="167940"/>
                                        </p:tgtEl>
                                      </p:cBhvr>
                                    </p:animEffect>
                                    <p:anim calcmode="lin" valueType="num">
                                      <p:cBhvr>
                                        <p:cTn id="8" dur="1000" fill="hold"/>
                                        <p:tgtEl>
                                          <p:spTgt spid="167940"/>
                                        </p:tgtEl>
                                        <p:attrNameLst>
                                          <p:attrName>ppt_x</p:attrName>
                                        </p:attrNameLst>
                                      </p:cBhvr>
                                      <p:tavLst>
                                        <p:tav tm="0">
                                          <p:val>
                                            <p:strVal val="#ppt_x"/>
                                          </p:val>
                                        </p:tav>
                                        <p:tav tm="100000">
                                          <p:val>
                                            <p:strVal val="#ppt_x"/>
                                          </p:val>
                                        </p:tav>
                                      </p:tavLst>
                                    </p:anim>
                                    <p:anim calcmode="lin" valueType="num">
                                      <p:cBhvr>
                                        <p:cTn id="9" dur="1000" fill="hold"/>
                                        <p:tgtEl>
                                          <p:spTgt spid="16794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1" presetClass="entr" presetSubtype="0" fill="hold" grpId="1" nodeType="afterEffect">
                                  <p:stCondLst>
                                    <p:cond delay="0"/>
                                  </p:stCondLst>
                                  <p:childTnLst>
                                    <p:set>
                                      <p:cBhvr>
                                        <p:cTn id="12" dur="1000">
                                          <p:stCondLst>
                                            <p:cond delay="0"/>
                                          </p:stCondLst>
                                        </p:cTn>
                                        <p:tgtEl>
                                          <p:spTgt spid="167940"/>
                                        </p:tgtEl>
                                        <p:attrNameLst>
                                          <p:attrName>style.visibility</p:attrName>
                                        </p:attrNameLst>
                                      </p:cBhvr>
                                      <p:to>
                                        <p:strVal val="visible"/>
                                      </p:to>
                                    </p:set>
                                  </p:childTnLst>
                                  <p:subTnLst>
                                    <p:set>
                                      <p:cBhvr override="childStyle">
                                        <p:cTn dur="1" fill="hold" display="0" masterRel="nextClick" afterEffect="1"/>
                                        <p:tgtEl>
                                          <p:spTgt spid="1679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click.wav"/>
                                        </p:tgtEl>
                                      </p:cMediaNode>
                                    </p:audio>
                                  </p:subTnLst>
                                </p:cTn>
                              </p:par>
                            </p:childTnLst>
                          </p:cTn>
                        </p:par>
                        <p:par>
                          <p:cTn id="13" fill="hold" nodeType="afterGroup">
                            <p:stCondLst>
                              <p:cond delay="2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16794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8E6A6AE-4FDB-4D23-BD07-DBED803D5468}" type="slidenum">
              <a:rPr lang="en-US" smtClean="0"/>
              <a:pPr>
                <a:defRPr/>
              </a:pPr>
              <a:t>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09493729"/>
              </p:ext>
            </p:extLst>
          </p:nvPr>
        </p:nvGraphicFramePr>
        <p:xfrm>
          <a:off x="493485" y="415674"/>
          <a:ext cx="8302172" cy="1108325"/>
        </p:xfrm>
        <a:graphic>
          <a:graphicData uri="http://schemas.openxmlformats.org/drawingml/2006/table">
            <a:tbl>
              <a:tblPr firstRow="1" firstCol="1" bandRow="1">
                <a:tableStyleId>{21E4AEA4-8DFA-4A89-87EB-49C32662AFE0}</a:tableStyleId>
              </a:tblPr>
              <a:tblGrid>
                <a:gridCol w="1337042"/>
                <a:gridCol w="6965130"/>
              </a:tblGrid>
              <a:tr h="1108325">
                <a:tc>
                  <a:txBody>
                    <a:bodyPr/>
                    <a:lstStyle/>
                    <a:p>
                      <a:pPr marL="0" marR="0">
                        <a:spcBef>
                          <a:spcPts val="0"/>
                        </a:spcBef>
                        <a:spcAft>
                          <a:spcPts val="0"/>
                        </a:spcAft>
                      </a:pPr>
                      <a:endParaRPr lang="en-US" sz="1400" dirty="0">
                        <a:solidFill>
                          <a:srgbClr val="000080"/>
                        </a:solidFill>
                        <a:effectLst/>
                        <a:latin typeface="Verdana"/>
                        <a:ea typeface="Times New Roman"/>
                      </a:endParaRPr>
                    </a:p>
                  </a:txBody>
                  <a:tcPr marL="68580" marR="68580" marT="0" marB="0"/>
                </a:tc>
                <a:tc>
                  <a:txBody>
                    <a:bodyPr/>
                    <a:lstStyle/>
                    <a:p>
                      <a:pPr marL="0" marR="0" algn="ctr">
                        <a:spcBef>
                          <a:spcPts val="0"/>
                        </a:spcBef>
                        <a:spcAft>
                          <a:spcPts val="0"/>
                        </a:spcAft>
                      </a:pPr>
                      <a:r>
                        <a:rPr lang="en-US" sz="2400" dirty="0">
                          <a:effectLst/>
                        </a:rPr>
                        <a:t>Florida Department of Children and Families</a:t>
                      </a:r>
                    </a:p>
                    <a:p>
                      <a:pPr marL="0" marR="0" algn="ctr">
                        <a:spcBef>
                          <a:spcPts val="0"/>
                        </a:spcBef>
                        <a:spcAft>
                          <a:spcPts val="0"/>
                        </a:spcAft>
                      </a:pPr>
                      <a:r>
                        <a:rPr lang="en-US" sz="2800" dirty="0" smtClean="0">
                          <a:effectLst/>
                        </a:rPr>
                        <a:t>Quality </a:t>
                      </a:r>
                      <a:r>
                        <a:rPr lang="en-US" sz="2800" dirty="0">
                          <a:effectLst/>
                        </a:rPr>
                        <a:t>Management System</a:t>
                      </a:r>
                      <a:endParaRPr lang="en-US" sz="2800" dirty="0">
                        <a:effectLst/>
                        <a:latin typeface="Times New Roman"/>
                        <a:ea typeface="Times New Roman"/>
                      </a:endParaRPr>
                    </a:p>
                  </a:txBody>
                  <a:tcPr marL="68580" marR="68580" marT="0" marB="0" anchor="ctr">
                    <a:solidFill>
                      <a:srgbClr val="0070C0"/>
                    </a:solidFill>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13016968"/>
              </p:ext>
            </p:extLst>
          </p:nvPr>
        </p:nvGraphicFramePr>
        <p:xfrm>
          <a:off x="609600" y="449942"/>
          <a:ext cx="1074057" cy="1061421"/>
        </p:xfrm>
        <a:graphic>
          <a:graphicData uri="http://schemas.openxmlformats.org/presentationml/2006/ole">
            <mc:AlternateContent xmlns:mc="http://schemas.openxmlformats.org/markup-compatibility/2006">
              <mc:Choice xmlns:v="urn:schemas-microsoft-com:vml" Requires="v">
                <p:oleObj spid="_x0000_s58386" name="Bitmap Image" r:id="rId3" imgW="2029108" imgH="2219635" progId="Paint.Picture">
                  <p:embed/>
                </p:oleObj>
              </mc:Choice>
              <mc:Fallback>
                <p:oleObj name="Bitmap Image" r:id="rId3" imgW="2029108" imgH="2219635"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9942"/>
                        <a:ext cx="1074057" cy="1061421"/>
                      </a:xfrm>
                      <a:prstGeom prst="rect">
                        <a:avLst/>
                      </a:prstGeom>
                      <a:no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154699"/>
              </p:ext>
            </p:extLst>
          </p:nvPr>
        </p:nvGraphicFramePr>
        <p:xfrm>
          <a:off x="580570" y="1770742"/>
          <a:ext cx="8258629" cy="4644570"/>
        </p:xfrm>
        <a:graphic>
          <a:graphicData uri="http://schemas.openxmlformats.org/drawingml/2006/table">
            <a:tbl>
              <a:tblPr firstRow="1" firstCol="1" bandRow="1">
                <a:tableStyleId>{21E4AEA4-8DFA-4A89-87EB-49C32662AFE0}</a:tableStyleId>
              </a:tblPr>
              <a:tblGrid>
                <a:gridCol w="1720656"/>
                <a:gridCol w="3095367"/>
                <a:gridCol w="3442606"/>
              </a:tblGrid>
              <a:tr h="840828">
                <a:tc gridSpan="3">
                  <a:txBody>
                    <a:bodyPr/>
                    <a:lstStyle/>
                    <a:p>
                      <a:pPr marL="0" marR="0" algn="ctr">
                        <a:spcBef>
                          <a:spcPts val="0"/>
                        </a:spcBef>
                        <a:spcAft>
                          <a:spcPts val="0"/>
                        </a:spcAft>
                      </a:pPr>
                      <a:r>
                        <a:rPr lang="en-US" sz="1800" dirty="0">
                          <a:effectLst/>
                        </a:rPr>
                        <a:t>Ongoing Case Reviews Completed July 1, 2012 through June 30, 2013</a:t>
                      </a:r>
                      <a:endParaRPr lang="en-US" sz="1800" dirty="0">
                        <a:effectLst/>
                        <a:latin typeface="Times New Roman"/>
                        <a:ea typeface="Times New Roman"/>
                      </a:endParaRPr>
                    </a:p>
                  </a:txBody>
                  <a:tcPr marL="68580" marR="68580" marT="0" marB="0" anchor="ctr">
                    <a:solidFill>
                      <a:srgbClr val="0070C0"/>
                    </a:solidFill>
                  </a:tcPr>
                </a:tc>
                <a:tc hMerge="1">
                  <a:txBody>
                    <a:bodyPr/>
                    <a:lstStyle/>
                    <a:p>
                      <a:endParaRPr lang="en-US"/>
                    </a:p>
                  </a:txBody>
                  <a:tcPr/>
                </a:tc>
                <a:tc hMerge="1">
                  <a:txBody>
                    <a:bodyPr/>
                    <a:lstStyle/>
                    <a:p>
                      <a:endParaRPr lang="en-US"/>
                    </a:p>
                  </a:txBody>
                  <a:tcPr/>
                </a:tc>
              </a:tr>
              <a:tr h="509592">
                <a:tc>
                  <a:txBody>
                    <a:bodyPr/>
                    <a:lstStyle/>
                    <a:p>
                      <a:endParaRPr lang="en-US" sz="1000" dirty="0">
                        <a:effectLst/>
                        <a:latin typeface="Times New Roman"/>
                      </a:endParaRPr>
                    </a:p>
                  </a:txBody>
                  <a:tcPr marL="68580" marR="68580" marT="0" marB="0" anchor="b">
                    <a:solidFill>
                      <a:srgbClr val="0070C0"/>
                    </a:solidFill>
                  </a:tcPr>
                </a:tc>
                <a:tc rowSpan="2">
                  <a:txBody>
                    <a:bodyPr/>
                    <a:lstStyle/>
                    <a:p>
                      <a:pPr marL="0" marR="0" algn="ctr">
                        <a:spcBef>
                          <a:spcPts val="0"/>
                        </a:spcBef>
                        <a:spcAft>
                          <a:spcPts val="0"/>
                        </a:spcAft>
                      </a:pPr>
                      <a:r>
                        <a:rPr lang="en-US" sz="2400" dirty="0">
                          <a:effectLst/>
                        </a:rPr>
                        <a:t>1st Level Review Designated Reviewer (Local)</a:t>
                      </a:r>
                      <a:endParaRPr lang="en-US" sz="2400" dirty="0">
                        <a:effectLst/>
                        <a:latin typeface="Times New Roman"/>
                        <a:ea typeface="Times New Roman"/>
                      </a:endParaRPr>
                    </a:p>
                  </a:txBody>
                  <a:tcPr marL="68580" marR="68580" marT="0" marB="0" anchor="b"/>
                </a:tc>
                <a:tc rowSpan="2">
                  <a:txBody>
                    <a:bodyPr/>
                    <a:lstStyle/>
                    <a:p>
                      <a:pPr marL="0" marR="0" algn="ctr">
                        <a:spcBef>
                          <a:spcPts val="0"/>
                        </a:spcBef>
                        <a:spcAft>
                          <a:spcPts val="0"/>
                        </a:spcAft>
                      </a:pPr>
                      <a:r>
                        <a:rPr lang="en-US" sz="2400" dirty="0">
                          <a:effectLst/>
                        </a:rPr>
                        <a:t>2nd Level Review  Validator    (Headquarters)</a:t>
                      </a:r>
                      <a:endParaRPr lang="en-US" sz="2400" dirty="0">
                        <a:effectLst/>
                        <a:latin typeface="Times New Roman"/>
                        <a:ea typeface="Times New Roman"/>
                      </a:endParaRPr>
                    </a:p>
                  </a:txBody>
                  <a:tcPr marL="68580" marR="68580" marT="0" marB="0" anchor="b"/>
                </a:tc>
              </a:tr>
              <a:tr h="1255782">
                <a:tc>
                  <a:txBody>
                    <a:bodyPr/>
                    <a:lstStyle/>
                    <a:p>
                      <a:endParaRPr lang="en-US" sz="1000" dirty="0">
                        <a:effectLst/>
                        <a:latin typeface="Times New Roman"/>
                      </a:endParaRPr>
                    </a:p>
                  </a:txBody>
                  <a:tcPr marL="68580" marR="68580" marT="0" marB="0" anchor="b">
                    <a:solidFill>
                      <a:srgbClr val="0070C0"/>
                    </a:solidFill>
                  </a:tcPr>
                </a:tc>
                <a:tc vMerge="1">
                  <a:txBody>
                    <a:bodyPr/>
                    <a:lstStyle/>
                    <a:p>
                      <a:endParaRPr lang="en-US"/>
                    </a:p>
                  </a:txBody>
                  <a:tcPr/>
                </a:tc>
                <a:tc vMerge="1">
                  <a:txBody>
                    <a:bodyPr/>
                    <a:lstStyle/>
                    <a:p>
                      <a:endParaRPr lang="en-US"/>
                    </a:p>
                  </a:txBody>
                  <a:tcPr/>
                </a:tc>
              </a:tr>
              <a:tr h="509592">
                <a:tc>
                  <a:txBody>
                    <a:bodyPr/>
                    <a:lstStyle/>
                    <a:p>
                      <a:pPr marL="0" marR="0">
                        <a:spcBef>
                          <a:spcPts val="0"/>
                        </a:spcBef>
                        <a:spcAft>
                          <a:spcPts val="0"/>
                        </a:spcAft>
                      </a:pPr>
                      <a:r>
                        <a:rPr lang="en-US" sz="2400" dirty="0">
                          <a:effectLst/>
                        </a:rPr>
                        <a:t>TANF</a:t>
                      </a:r>
                      <a:endParaRPr lang="en-US" sz="2400" dirty="0">
                        <a:effectLst/>
                        <a:latin typeface="Times New Roman"/>
                        <a:ea typeface="Times New Roman"/>
                      </a:endParaRPr>
                    </a:p>
                  </a:txBody>
                  <a:tcPr marL="68580" marR="68580" marT="0" marB="0" anchor="b">
                    <a:solidFill>
                      <a:srgbClr val="0070C0"/>
                    </a:solidFill>
                  </a:tcPr>
                </a:tc>
                <a:tc>
                  <a:txBody>
                    <a:bodyPr/>
                    <a:lstStyle/>
                    <a:p>
                      <a:pPr marL="0" marR="0" algn="ctr">
                        <a:spcBef>
                          <a:spcPts val="0"/>
                        </a:spcBef>
                        <a:spcAft>
                          <a:spcPts val="0"/>
                        </a:spcAft>
                      </a:pPr>
                      <a:r>
                        <a:rPr lang="en-US" sz="2800" dirty="0">
                          <a:effectLst/>
                        </a:rPr>
                        <a:t>194</a:t>
                      </a:r>
                      <a:endParaRPr lang="en-US" sz="28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800" dirty="0">
                          <a:effectLst/>
                        </a:rPr>
                        <a:t>3</a:t>
                      </a:r>
                      <a:endParaRPr lang="en-US" sz="2800" dirty="0">
                        <a:effectLst/>
                        <a:latin typeface="Times New Roman"/>
                        <a:ea typeface="Times New Roman"/>
                      </a:endParaRPr>
                    </a:p>
                  </a:txBody>
                  <a:tcPr marL="68580" marR="68580" marT="0" marB="0" anchor="b"/>
                </a:tc>
              </a:tr>
              <a:tr h="509592">
                <a:tc>
                  <a:txBody>
                    <a:bodyPr/>
                    <a:lstStyle/>
                    <a:p>
                      <a:pPr marL="0" marR="0">
                        <a:spcBef>
                          <a:spcPts val="0"/>
                        </a:spcBef>
                        <a:spcAft>
                          <a:spcPts val="0"/>
                        </a:spcAft>
                      </a:pPr>
                      <a:r>
                        <a:rPr lang="en-US" sz="2400" dirty="0">
                          <a:effectLst/>
                        </a:rPr>
                        <a:t>SNAP</a:t>
                      </a:r>
                      <a:endParaRPr lang="en-US" sz="2400" dirty="0">
                        <a:effectLst/>
                        <a:latin typeface="Times New Roman"/>
                        <a:ea typeface="Times New Roman"/>
                      </a:endParaRPr>
                    </a:p>
                  </a:txBody>
                  <a:tcPr marL="68580" marR="68580" marT="0" marB="0" anchor="b">
                    <a:solidFill>
                      <a:srgbClr val="0070C0"/>
                    </a:solidFill>
                  </a:tcPr>
                </a:tc>
                <a:tc>
                  <a:txBody>
                    <a:bodyPr/>
                    <a:lstStyle/>
                    <a:p>
                      <a:pPr marL="0" marR="0" algn="ctr">
                        <a:spcBef>
                          <a:spcPts val="0"/>
                        </a:spcBef>
                        <a:spcAft>
                          <a:spcPts val="0"/>
                        </a:spcAft>
                      </a:pPr>
                      <a:r>
                        <a:rPr lang="en-US" sz="2800">
                          <a:effectLst/>
                        </a:rPr>
                        <a:t>15,917</a:t>
                      </a:r>
                      <a:endParaRPr lang="en-US" sz="28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800" dirty="0">
                          <a:effectLst/>
                        </a:rPr>
                        <a:t>920</a:t>
                      </a:r>
                      <a:endParaRPr lang="en-US" sz="2800" dirty="0">
                        <a:effectLst/>
                        <a:latin typeface="Times New Roman"/>
                        <a:ea typeface="Times New Roman"/>
                      </a:endParaRPr>
                    </a:p>
                  </a:txBody>
                  <a:tcPr marL="68580" marR="68580" marT="0" marB="0" anchor="b"/>
                </a:tc>
              </a:tr>
              <a:tr h="509592">
                <a:tc>
                  <a:txBody>
                    <a:bodyPr/>
                    <a:lstStyle/>
                    <a:p>
                      <a:pPr marL="0" marR="0">
                        <a:spcBef>
                          <a:spcPts val="0"/>
                        </a:spcBef>
                        <a:spcAft>
                          <a:spcPts val="0"/>
                        </a:spcAft>
                      </a:pPr>
                      <a:r>
                        <a:rPr lang="en-US" sz="2400" dirty="0">
                          <a:effectLst/>
                        </a:rPr>
                        <a:t>Medicaid</a:t>
                      </a:r>
                      <a:endParaRPr lang="en-US" sz="2400" dirty="0">
                        <a:effectLst/>
                        <a:latin typeface="Times New Roman"/>
                        <a:ea typeface="Times New Roman"/>
                      </a:endParaRPr>
                    </a:p>
                  </a:txBody>
                  <a:tcPr marL="68580" marR="68580" marT="0" marB="0" anchor="b">
                    <a:solidFill>
                      <a:srgbClr val="0070C0"/>
                    </a:solidFill>
                  </a:tcPr>
                </a:tc>
                <a:tc>
                  <a:txBody>
                    <a:bodyPr/>
                    <a:lstStyle/>
                    <a:p>
                      <a:pPr marL="0" marR="0" algn="ctr">
                        <a:spcBef>
                          <a:spcPts val="0"/>
                        </a:spcBef>
                        <a:spcAft>
                          <a:spcPts val="0"/>
                        </a:spcAft>
                      </a:pPr>
                      <a:r>
                        <a:rPr lang="en-US" sz="2800">
                          <a:effectLst/>
                        </a:rPr>
                        <a:t>26,350</a:t>
                      </a:r>
                      <a:endParaRPr lang="en-US" sz="28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800" dirty="0">
                          <a:effectLst/>
                        </a:rPr>
                        <a:t>1,571</a:t>
                      </a:r>
                      <a:endParaRPr lang="en-US" sz="2800" dirty="0">
                        <a:effectLst/>
                        <a:latin typeface="Times New Roman"/>
                        <a:ea typeface="Times New Roman"/>
                      </a:endParaRPr>
                    </a:p>
                  </a:txBody>
                  <a:tcPr marL="68580" marR="68580" marT="0" marB="0" anchor="b"/>
                </a:tc>
              </a:tr>
              <a:tr h="509592">
                <a:tc>
                  <a:txBody>
                    <a:bodyPr/>
                    <a:lstStyle/>
                    <a:p>
                      <a:pPr marL="0" marR="0">
                        <a:spcBef>
                          <a:spcPts val="0"/>
                        </a:spcBef>
                        <a:spcAft>
                          <a:spcPts val="0"/>
                        </a:spcAft>
                      </a:pPr>
                      <a:r>
                        <a:rPr lang="en-US" sz="2400" dirty="0">
                          <a:effectLst/>
                        </a:rPr>
                        <a:t>Total</a:t>
                      </a:r>
                      <a:endParaRPr lang="en-US" sz="2400" dirty="0">
                        <a:effectLst/>
                        <a:latin typeface="Times New Roman"/>
                        <a:ea typeface="Times New Roman"/>
                      </a:endParaRPr>
                    </a:p>
                  </a:txBody>
                  <a:tcPr marL="68580" marR="68580" marT="0" marB="0" anchor="b">
                    <a:solidFill>
                      <a:srgbClr val="0070C0"/>
                    </a:solidFill>
                  </a:tcPr>
                </a:tc>
                <a:tc>
                  <a:txBody>
                    <a:bodyPr/>
                    <a:lstStyle/>
                    <a:p>
                      <a:pPr marL="0" marR="0" algn="ctr">
                        <a:spcBef>
                          <a:spcPts val="0"/>
                        </a:spcBef>
                        <a:spcAft>
                          <a:spcPts val="0"/>
                        </a:spcAft>
                      </a:pPr>
                      <a:r>
                        <a:rPr lang="en-US" sz="2800">
                          <a:effectLst/>
                        </a:rPr>
                        <a:t>42,461</a:t>
                      </a:r>
                      <a:endParaRPr lang="en-US" sz="28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800" dirty="0">
                          <a:effectLst/>
                        </a:rPr>
                        <a:t>2,494</a:t>
                      </a:r>
                      <a:endParaRPr lang="en-US" sz="2800" dirty="0">
                        <a:effectLst/>
                        <a:latin typeface="Times New Roman"/>
                        <a:ea typeface="Times New Roman"/>
                      </a:endParaRPr>
                    </a:p>
                  </a:txBody>
                  <a:tcPr marL="68580" marR="68580" marT="0" marB="0" anchor="b"/>
                </a:tc>
              </a:tr>
            </a:tbl>
          </a:graphicData>
        </a:graphic>
      </p:graphicFrame>
    </p:spTree>
    <p:extLst>
      <p:ext uri="{BB962C8B-B14F-4D97-AF65-F5344CB8AC3E}">
        <p14:creationId xmlns:p14="http://schemas.microsoft.com/office/powerpoint/2010/main" val="33889186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8E6A6AE-4FDB-4D23-BD07-DBED803D5468}" type="slidenum">
              <a:rPr lang="en-US" smtClean="0"/>
              <a:pPr>
                <a:defRPr/>
              </a:pPr>
              <a:t>6</a:t>
            </a:fld>
            <a:endParaRPr lang="en-US" dirty="0"/>
          </a:p>
        </p:txBody>
      </p:sp>
      <p:pic>
        <p:nvPicPr>
          <p:cNvPr id="634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87"/>
          <a:stretch/>
        </p:blipFill>
        <p:spPr bwMode="auto">
          <a:xfrm>
            <a:off x="304800" y="116114"/>
            <a:ext cx="8530751" cy="644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30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4A58204B-8638-4069-B4CD-1633387AF942}" type="slidenum">
              <a:rPr lang="en-US" smtClean="0">
                <a:latin typeface="Arial" pitchFamily="34" charset="0"/>
              </a:rPr>
              <a:pPr/>
              <a:t>7</a:t>
            </a:fld>
            <a:endParaRPr lang="en-US" smtClean="0">
              <a:latin typeface="Arial" pitchFamily="34" charset="0"/>
            </a:endParaRPr>
          </a:p>
        </p:txBody>
      </p:sp>
      <p:pic>
        <p:nvPicPr>
          <p:cNvPr id="28675" name="Picture 2" descr="MCj04420480000[1]"/>
          <p:cNvPicPr>
            <a:picLocks noChangeAspect="1" noChangeArrowheads="1"/>
          </p:cNvPicPr>
          <p:nvPr/>
        </p:nvPicPr>
        <p:blipFill>
          <a:blip r:embed="rId3" cstate="print"/>
          <a:srcRect/>
          <a:stretch>
            <a:fillRect/>
          </a:stretch>
        </p:blipFill>
        <p:spPr bwMode="auto">
          <a:xfrm>
            <a:off x="228600" y="1295400"/>
            <a:ext cx="2489200" cy="3733800"/>
          </a:xfrm>
          <a:prstGeom prst="rect">
            <a:avLst/>
          </a:prstGeom>
          <a:noFill/>
          <a:ln w="9525">
            <a:noFill/>
            <a:miter lim="800000"/>
            <a:headEnd/>
            <a:tailEnd/>
          </a:ln>
        </p:spPr>
      </p:pic>
      <p:sp>
        <p:nvSpPr>
          <p:cNvPr id="635907" name="Rectangle 3"/>
          <p:cNvSpPr>
            <a:spLocks noChangeArrowheads="1"/>
          </p:cNvSpPr>
          <p:nvPr/>
        </p:nvSpPr>
        <p:spPr bwMode="auto">
          <a:xfrm>
            <a:off x="914400" y="1971675"/>
            <a:ext cx="1120775" cy="10064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spcBef>
                <a:spcPct val="0"/>
              </a:spcBef>
              <a:buFontTx/>
              <a:buNone/>
              <a:defRPr/>
            </a:pPr>
            <a:r>
              <a:rPr lang="en-US" sz="4400">
                <a:solidFill>
                  <a:srgbClr val="FFFFFF"/>
                </a:solidFill>
                <a:latin typeface="Comic Sans MS" pitchFamily="66" charset="0"/>
              </a:rPr>
              <a:t>#</a:t>
            </a:r>
            <a:r>
              <a:rPr lang="en-US" sz="6000">
                <a:solidFill>
                  <a:srgbClr val="FFFFFF"/>
                </a:solidFill>
                <a:latin typeface="Comic Sans MS" pitchFamily="66" charset="0"/>
              </a:rPr>
              <a:t>1</a:t>
            </a:r>
          </a:p>
        </p:txBody>
      </p:sp>
      <p:sp>
        <p:nvSpPr>
          <p:cNvPr id="635908" name="Rectangle 4"/>
          <p:cNvSpPr>
            <a:spLocks noGrp="1" noChangeArrowheads="1"/>
          </p:cNvSpPr>
          <p:nvPr>
            <p:ph type="title"/>
          </p:nvPr>
        </p:nvSpPr>
        <p:spPr>
          <a:xfrm>
            <a:off x="457200" y="88900"/>
            <a:ext cx="8229600" cy="1143000"/>
          </a:xfrm>
          <a:effectLst>
            <a:outerShdw dist="35921" dir="2700000" algn="ctr" rotWithShape="0">
              <a:schemeClr val="bg2"/>
            </a:outerShdw>
          </a:effectLst>
        </p:spPr>
        <p:txBody>
          <a:bodyPr/>
          <a:lstStyle/>
          <a:p>
            <a:pPr eaLnBrk="1" hangingPunct="1">
              <a:defRPr/>
            </a:pPr>
            <a:r>
              <a:rPr lang="en-US" sz="3600" b="0" dirty="0" smtClean="0">
                <a:solidFill>
                  <a:srgbClr val="000066"/>
                </a:solidFill>
              </a:rPr>
              <a:t>Food Stamp Payment Accuracy</a:t>
            </a:r>
          </a:p>
        </p:txBody>
      </p:sp>
      <p:sp>
        <p:nvSpPr>
          <p:cNvPr id="28678" name="Rectangle 5"/>
          <p:cNvSpPr>
            <a:spLocks noGrp="1" noChangeArrowheads="1"/>
          </p:cNvSpPr>
          <p:nvPr>
            <p:ph type="body" idx="1"/>
          </p:nvPr>
        </p:nvSpPr>
        <p:spPr>
          <a:xfrm>
            <a:off x="2558143" y="1730830"/>
            <a:ext cx="6248400" cy="2133600"/>
          </a:xfrm>
        </p:spPr>
        <p:txBody>
          <a:bodyPr/>
          <a:lstStyle/>
          <a:p>
            <a:pPr eaLnBrk="1" hangingPunct="1"/>
            <a:r>
              <a:rPr lang="en-US" sz="2800" b="1" dirty="0" smtClean="0">
                <a:solidFill>
                  <a:srgbClr val="000066"/>
                </a:solidFill>
              </a:rPr>
              <a:t>FFY 2012</a:t>
            </a:r>
          </a:p>
          <a:p>
            <a:pPr eaLnBrk="1" hangingPunct="1"/>
            <a:r>
              <a:rPr lang="en-US" sz="2800" b="1" dirty="0" smtClean="0">
                <a:solidFill>
                  <a:srgbClr val="000066"/>
                </a:solidFill>
              </a:rPr>
              <a:t>FFY 2011	</a:t>
            </a:r>
          </a:p>
          <a:p>
            <a:pPr eaLnBrk="1" hangingPunct="1"/>
            <a:r>
              <a:rPr lang="en-US" sz="2800" b="1" dirty="0" smtClean="0">
                <a:solidFill>
                  <a:srgbClr val="000066"/>
                </a:solidFill>
              </a:rPr>
              <a:t>FFY 2010</a:t>
            </a:r>
          </a:p>
          <a:p>
            <a:pPr eaLnBrk="1" hangingPunct="1"/>
            <a:r>
              <a:rPr lang="en-US" sz="2800" b="1" dirty="0" smtClean="0">
                <a:solidFill>
                  <a:srgbClr val="000066"/>
                </a:solidFill>
              </a:rPr>
              <a:t>FFY 2009 </a:t>
            </a:r>
          </a:p>
          <a:p>
            <a:pPr eaLnBrk="1" hangingPunct="1"/>
            <a:r>
              <a:rPr lang="en-US" sz="2800" b="1" dirty="0" smtClean="0">
                <a:solidFill>
                  <a:srgbClr val="000066"/>
                </a:solidFill>
              </a:rPr>
              <a:t>FFY 2008 </a:t>
            </a:r>
          </a:p>
          <a:p>
            <a:pPr eaLnBrk="1" hangingPunct="1"/>
            <a:r>
              <a:rPr lang="en-US" sz="2800" b="1" dirty="0" smtClean="0">
                <a:solidFill>
                  <a:srgbClr val="000066"/>
                </a:solidFill>
              </a:rPr>
              <a:t>FFY 2007  </a:t>
            </a:r>
            <a:r>
              <a:rPr lang="en-US" dirty="0" smtClean="0">
                <a:solidFill>
                  <a:srgbClr val="000066"/>
                </a:solidFill>
              </a:rPr>
              <a:t/>
            </a:r>
            <a:br>
              <a:rPr lang="en-US" dirty="0" smtClean="0">
                <a:solidFill>
                  <a:srgbClr val="000066"/>
                </a:solidFill>
              </a:rPr>
            </a:br>
            <a:endParaRPr lang="en-US" dirty="0" smtClean="0">
              <a:solidFill>
                <a:srgbClr val="000066"/>
              </a:solidFill>
            </a:endParaRPr>
          </a:p>
        </p:txBody>
      </p:sp>
      <p:sp>
        <p:nvSpPr>
          <p:cNvPr id="28682" name="WordArt 9"/>
          <p:cNvSpPr>
            <a:spLocks noChangeArrowheads="1" noChangeShapeType="1" noTextEdit="1"/>
          </p:cNvSpPr>
          <p:nvPr/>
        </p:nvSpPr>
        <p:spPr bwMode="auto">
          <a:xfrm>
            <a:off x="4796972" y="2830286"/>
            <a:ext cx="3429000" cy="533400"/>
          </a:xfrm>
          <a:prstGeom prst="rect">
            <a:avLst/>
          </a:prstGeom>
        </p:spPr>
        <p:txBody>
          <a:bodyPr wrap="none" fromWordArt="1">
            <a:prstTxWarp prst="textPlain">
              <a:avLst>
                <a:gd name="adj" fmla="val 50000"/>
              </a:avLst>
            </a:prstTxWarp>
          </a:bodyPr>
          <a:lstStyle/>
          <a:p>
            <a:pPr algn="ctr">
              <a:buFontTx/>
              <a:buNone/>
            </a:pPr>
            <a:r>
              <a:rPr lang="en-US" sz="3200" kern="10" dirty="0">
                <a:ln w="19050">
                  <a:solidFill>
                    <a:srgbClr val="000066"/>
                  </a:solidFill>
                  <a:round/>
                  <a:headEnd/>
                  <a:tailEnd/>
                </a:ln>
                <a:solidFill>
                  <a:srgbClr val="F6C700"/>
                </a:solidFill>
                <a:latin typeface="Lucida Calligraphy"/>
              </a:rPr>
              <a:t>Best in Country</a:t>
            </a:r>
          </a:p>
        </p:txBody>
      </p:sp>
      <p:sp>
        <p:nvSpPr>
          <p:cNvPr id="28683" name="WordArt 10"/>
          <p:cNvSpPr>
            <a:spLocks noChangeArrowheads="1" noChangeShapeType="1" noTextEdit="1"/>
          </p:cNvSpPr>
          <p:nvPr/>
        </p:nvSpPr>
        <p:spPr bwMode="auto">
          <a:xfrm>
            <a:off x="4789715" y="4261758"/>
            <a:ext cx="3343275" cy="533400"/>
          </a:xfrm>
          <a:prstGeom prst="rect">
            <a:avLst/>
          </a:prstGeom>
        </p:spPr>
        <p:txBody>
          <a:bodyPr wrap="none" fromWordArt="1">
            <a:prstTxWarp prst="textPlain">
              <a:avLst>
                <a:gd name="adj" fmla="val 50000"/>
              </a:avLst>
            </a:prstTxWarp>
          </a:bodyPr>
          <a:lstStyle/>
          <a:p>
            <a:pPr algn="ctr">
              <a:buFontTx/>
              <a:buNone/>
            </a:pPr>
            <a:r>
              <a:rPr lang="en-US" sz="3200" kern="10" dirty="0">
                <a:ln w="19050">
                  <a:solidFill>
                    <a:srgbClr val="000066"/>
                  </a:solidFill>
                  <a:round/>
                  <a:headEnd/>
                  <a:tailEnd/>
                </a:ln>
                <a:solidFill>
                  <a:srgbClr val="F6C700"/>
                </a:solidFill>
                <a:latin typeface="Lucida Calligraphy"/>
              </a:rPr>
              <a:t>Most Improved</a:t>
            </a:r>
          </a:p>
        </p:txBody>
      </p:sp>
      <p:sp>
        <p:nvSpPr>
          <p:cNvPr id="12" name="WordArt 9"/>
          <p:cNvSpPr>
            <a:spLocks noChangeArrowheads="1" noChangeShapeType="1" noTextEdit="1"/>
          </p:cNvSpPr>
          <p:nvPr/>
        </p:nvSpPr>
        <p:spPr bwMode="auto">
          <a:xfrm>
            <a:off x="4796972" y="3800929"/>
            <a:ext cx="3429000" cy="533400"/>
          </a:xfrm>
          <a:prstGeom prst="rect">
            <a:avLst/>
          </a:prstGeom>
        </p:spPr>
        <p:txBody>
          <a:bodyPr wrap="none" fromWordArt="1">
            <a:prstTxWarp prst="textPlain">
              <a:avLst>
                <a:gd name="adj" fmla="val 50000"/>
              </a:avLst>
            </a:prstTxWarp>
          </a:bodyPr>
          <a:lstStyle/>
          <a:p>
            <a:pPr algn="ctr">
              <a:buFontTx/>
              <a:buNone/>
            </a:pPr>
            <a:r>
              <a:rPr lang="en-US" sz="3200" kern="10" dirty="0">
                <a:ln w="19050">
                  <a:solidFill>
                    <a:srgbClr val="000066"/>
                  </a:solidFill>
                  <a:round/>
                  <a:headEnd/>
                  <a:tailEnd/>
                </a:ln>
                <a:solidFill>
                  <a:srgbClr val="F6C700"/>
                </a:solidFill>
                <a:latin typeface="Lucida Calligraphy"/>
              </a:rPr>
              <a:t>Best in Country</a:t>
            </a:r>
          </a:p>
        </p:txBody>
      </p:sp>
      <p:sp>
        <p:nvSpPr>
          <p:cNvPr id="13" name="TextBox 12"/>
          <p:cNvSpPr txBox="1"/>
          <p:nvPr/>
        </p:nvSpPr>
        <p:spPr>
          <a:xfrm>
            <a:off x="2754086" y="4851400"/>
            <a:ext cx="5181600" cy="1569660"/>
          </a:xfrm>
          <a:prstGeom prst="rect">
            <a:avLst/>
          </a:prstGeom>
          <a:noFill/>
        </p:spPr>
        <p:txBody>
          <a:bodyPr wrap="square" rtlCol="0">
            <a:spAutoFit/>
          </a:bodyPr>
          <a:lstStyle/>
          <a:p>
            <a:pPr algn="ctr">
              <a:buFontTx/>
              <a:buNone/>
            </a:pPr>
            <a:r>
              <a:rPr lang="en-US" sz="3200" dirty="0" smtClean="0">
                <a:solidFill>
                  <a:srgbClr val="000066"/>
                </a:solidFill>
              </a:rPr>
              <a:t> Over $47 million in federal bonus funds in the past  six years.</a:t>
            </a:r>
          </a:p>
        </p:txBody>
      </p:sp>
      <p:sp>
        <p:nvSpPr>
          <p:cNvPr id="11" name="WordArt 9"/>
          <p:cNvSpPr>
            <a:spLocks noChangeArrowheads="1" noChangeShapeType="1" noTextEdit="1"/>
          </p:cNvSpPr>
          <p:nvPr/>
        </p:nvSpPr>
        <p:spPr bwMode="auto">
          <a:xfrm>
            <a:off x="4796972" y="3263447"/>
            <a:ext cx="3429000" cy="533400"/>
          </a:xfrm>
          <a:prstGeom prst="rect">
            <a:avLst/>
          </a:prstGeom>
        </p:spPr>
        <p:txBody>
          <a:bodyPr wrap="none" fromWordArt="1">
            <a:prstTxWarp prst="textPlain">
              <a:avLst>
                <a:gd name="adj" fmla="val 50000"/>
              </a:avLst>
            </a:prstTxWarp>
          </a:bodyPr>
          <a:lstStyle/>
          <a:p>
            <a:pPr algn="ctr">
              <a:buFontTx/>
              <a:buNone/>
            </a:pPr>
            <a:r>
              <a:rPr lang="en-US" sz="3200" kern="10" dirty="0">
                <a:ln w="19050">
                  <a:solidFill>
                    <a:srgbClr val="000066"/>
                  </a:solidFill>
                  <a:round/>
                  <a:headEnd/>
                  <a:tailEnd/>
                </a:ln>
                <a:solidFill>
                  <a:srgbClr val="F6C700"/>
                </a:solidFill>
                <a:latin typeface="Lucida Calligraphy"/>
              </a:rPr>
              <a:t>Best in Country</a:t>
            </a:r>
          </a:p>
        </p:txBody>
      </p:sp>
      <p:sp>
        <p:nvSpPr>
          <p:cNvPr id="14" name="WordArt 9"/>
          <p:cNvSpPr>
            <a:spLocks noChangeArrowheads="1" noChangeShapeType="1" noTextEdit="1"/>
          </p:cNvSpPr>
          <p:nvPr/>
        </p:nvSpPr>
        <p:spPr bwMode="auto">
          <a:xfrm>
            <a:off x="4796972" y="2320472"/>
            <a:ext cx="3429000" cy="533400"/>
          </a:xfrm>
          <a:prstGeom prst="rect">
            <a:avLst/>
          </a:prstGeom>
        </p:spPr>
        <p:txBody>
          <a:bodyPr wrap="none" fromWordArt="1">
            <a:prstTxWarp prst="textPlain">
              <a:avLst>
                <a:gd name="adj" fmla="val 50000"/>
              </a:avLst>
            </a:prstTxWarp>
          </a:bodyPr>
          <a:lstStyle/>
          <a:p>
            <a:pPr algn="ctr">
              <a:buFontTx/>
              <a:buNone/>
            </a:pPr>
            <a:r>
              <a:rPr lang="en-US" sz="3200" kern="10" dirty="0" smtClean="0">
                <a:ln w="19050">
                  <a:solidFill>
                    <a:srgbClr val="000066"/>
                  </a:solidFill>
                  <a:round/>
                  <a:headEnd/>
                  <a:tailEnd/>
                </a:ln>
                <a:solidFill>
                  <a:srgbClr val="F6C700"/>
                </a:solidFill>
                <a:latin typeface="Lucida Calligraphy"/>
              </a:rPr>
              <a:t>2</a:t>
            </a:r>
            <a:r>
              <a:rPr lang="en-US" sz="3200" kern="10" baseline="30000" dirty="0" smtClean="0">
                <a:ln w="19050">
                  <a:solidFill>
                    <a:srgbClr val="000066"/>
                  </a:solidFill>
                  <a:round/>
                  <a:headEnd/>
                  <a:tailEnd/>
                </a:ln>
                <a:solidFill>
                  <a:srgbClr val="F6C700"/>
                </a:solidFill>
                <a:latin typeface="Lucida Calligraphy"/>
              </a:rPr>
              <a:t>nd</a:t>
            </a:r>
            <a:r>
              <a:rPr lang="en-US" sz="3200" kern="10" dirty="0" smtClean="0">
                <a:ln w="19050">
                  <a:solidFill>
                    <a:srgbClr val="000066"/>
                  </a:solidFill>
                  <a:round/>
                  <a:headEnd/>
                  <a:tailEnd/>
                </a:ln>
                <a:solidFill>
                  <a:srgbClr val="F6C700"/>
                </a:solidFill>
                <a:latin typeface="Lucida Calligraphy"/>
              </a:rPr>
              <a:t> Best </a:t>
            </a:r>
            <a:r>
              <a:rPr lang="en-US" sz="3200" kern="10" dirty="0">
                <a:ln w="19050">
                  <a:solidFill>
                    <a:srgbClr val="000066"/>
                  </a:solidFill>
                  <a:round/>
                  <a:headEnd/>
                  <a:tailEnd/>
                </a:ln>
                <a:solidFill>
                  <a:srgbClr val="F6C700"/>
                </a:solidFill>
                <a:latin typeface="Lucida Calligraphy"/>
              </a:rPr>
              <a:t>in Country</a:t>
            </a:r>
          </a:p>
        </p:txBody>
      </p:sp>
      <p:sp>
        <p:nvSpPr>
          <p:cNvPr id="15" name="WordArt 9"/>
          <p:cNvSpPr>
            <a:spLocks noChangeArrowheads="1" noChangeShapeType="1" noTextEdit="1"/>
          </p:cNvSpPr>
          <p:nvPr/>
        </p:nvSpPr>
        <p:spPr bwMode="auto">
          <a:xfrm>
            <a:off x="4796972" y="1778001"/>
            <a:ext cx="3429000" cy="533400"/>
          </a:xfrm>
          <a:prstGeom prst="rect">
            <a:avLst/>
          </a:prstGeom>
        </p:spPr>
        <p:txBody>
          <a:bodyPr wrap="none" fromWordArt="1">
            <a:prstTxWarp prst="textPlain">
              <a:avLst>
                <a:gd name="adj" fmla="val 50000"/>
              </a:avLst>
            </a:prstTxWarp>
          </a:bodyPr>
          <a:lstStyle/>
          <a:p>
            <a:pPr algn="ctr">
              <a:buFontTx/>
              <a:buNone/>
            </a:pPr>
            <a:r>
              <a:rPr lang="en-US" sz="3200" kern="10" dirty="0">
                <a:ln w="19050">
                  <a:solidFill>
                    <a:srgbClr val="000066"/>
                  </a:solidFill>
                  <a:round/>
                  <a:headEnd/>
                  <a:tailEnd/>
                </a:ln>
                <a:solidFill>
                  <a:srgbClr val="F6C700"/>
                </a:solidFill>
                <a:latin typeface="Lucida Calligraphy"/>
              </a:rPr>
              <a:t>Best in Country</a:t>
            </a:r>
          </a:p>
        </p:txBody>
      </p:sp>
      <p:sp>
        <p:nvSpPr>
          <p:cNvPr id="2" name="Rectangle 1"/>
          <p:cNvSpPr/>
          <p:nvPr/>
        </p:nvSpPr>
        <p:spPr>
          <a:xfrm>
            <a:off x="1494971" y="1008260"/>
            <a:ext cx="6821715" cy="400110"/>
          </a:xfrm>
          <a:prstGeom prst="rect">
            <a:avLst/>
          </a:prstGeom>
        </p:spPr>
        <p:txBody>
          <a:bodyPr wrap="square">
            <a:spAutoFit/>
          </a:bodyPr>
          <a:lstStyle/>
          <a:p>
            <a:pPr>
              <a:spcBef>
                <a:spcPts val="0"/>
              </a:spcBef>
              <a:buNone/>
            </a:pPr>
            <a:r>
              <a:rPr lang="en-US" dirty="0">
                <a:solidFill>
                  <a:srgbClr val="990000"/>
                </a:solidFill>
              </a:rPr>
              <a:t>Florida's </a:t>
            </a:r>
            <a:r>
              <a:rPr lang="en-US" dirty="0" smtClean="0">
                <a:solidFill>
                  <a:srgbClr val="990000"/>
                </a:solidFill>
              </a:rPr>
              <a:t>2012 error </a:t>
            </a:r>
            <a:r>
              <a:rPr lang="en-US" dirty="0">
                <a:solidFill>
                  <a:srgbClr val="990000"/>
                </a:solidFill>
              </a:rPr>
              <a:t>rate </a:t>
            </a:r>
            <a:r>
              <a:rPr lang="en-US" dirty="0" smtClean="0">
                <a:solidFill>
                  <a:srgbClr val="990000"/>
                </a:solidFill>
              </a:rPr>
              <a:t>0.77% -  National 3.42%</a:t>
            </a:r>
            <a:endParaRPr lang="en-US" dirty="0">
              <a:solidFill>
                <a:srgbClr val="990000"/>
              </a:solidFill>
            </a:endParaRPr>
          </a:p>
        </p:txBody>
      </p:sp>
    </p:spTree>
    <p:extLst>
      <p:ext uri="{BB962C8B-B14F-4D97-AF65-F5344CB8AC3E}">
        <p14:creationId xmlns:p14="http://schemas.microsoft.com/office/powerpoint/2010/main" val="53598603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Making Outcome Data Accessible</a:t>
            </a:r>
            <a:endParaRPr lang="en-US" sz="4400" dirty="0"/>
          </a:p>
        </p:txBody>
      </p:sp>
      <p:sp>
        <p:nvSpPr>
          <p:cNvPr id="3" name="Content Placeholder 2"/>
          <p:cNvSpPr>
            <a:spLocks noGrp="1"/>
          </p:cNvSpPr>
          <p:nvPr>
            <p:ph idx="1"/>
          </p:nvPr>
        </p:nvSpPr>
        <p:spPr>
          <a:xfrm>
            <a:off x="1016000" y="1600200"/>
            <a:ext cx="7315200" cy="4525963"/>
          </a:xfrm>
        </p:spPr>
        <p:txBody>
          <a:bodyPr/>
          <a:lstStyle/>
          <a:p>
            <a:pPr marL="0" indent="0">
              <a:buNone/>
            </a:pPr>
            <a:r>
              <a:rPr lang="en-US" sz="4400" b="1" dirty="0" smtClean="0">
                <a:solidFill>
                  <a:srgbClr val="990000"/>
                </a:solidFill>
              </a:rPr>
              <a:t>Two Examples</a:t>
            </a:r>
          </a:p>
          <a:p>
            <a:r>
              <a:rPr lang="en-US" sz="4400" b="1" dirty="0" smtClean="0"/>
              <a:t>Scorecards </a:t>
            </a:r>
          </a:p>
          <a:p>
            <a:r>
              <a:rPr lang="en-US" sz="4400" b="1" dirty="0"/>
              <a:t>Spinner Charts</a:t>
            </a:r>
          </a:p>
          <a:p>
            <a:pPr marL="0" indent="0">
              <a:buNone/>
            </a:pPr>
            <a:endParaRPr lang="en-US" sz="4000" b="1" dirty="0" smtClean="0"/>
          </a:p>
          <a:p>
            <a:endParaRPr lang="en-US" sz="4000" b="1" dirty="0"/>
          </a:p>
        </p:txBody>
      </p:sp>
      <p:sp>
        <p:nvSpPr>
          <p:cNvPr id="4" name="Slide Number Placeholder 3"/>
          <p:cNvSpPr>
            <a:spLocks noGrp="1"/>
          </p:cNvSpPr>
          <p:nvPr>
            <p:ph type="sldNum" sz="quarter" idx="10"/>
          </p:nvPr>
        </p:nvSpPr>
        <p:spPr/>
        <p:txBody>
          <a:bodyPr/>
          <a:lstStyle/>
          <a:p>
            <a:pPr>
              <a:defRPr/>
            </a:pPr>
            <a:fld id="{E686D894-C12D-4E89-9AC1-7D6CA858CD32}" type="slidenum">
              <a:rPr lang="en-US" smtClean="0"/>
              <a:pPr>
                <a:defRPr/>
              </a:pPr>
              <a:t>8</a:t>
            </a:fld>
            <a:endParaRPr lang="en-US" dirty="0"/>
          </a:p>
        </p:txBody>
      </p:sp>
    </p:spTree>
    <p:extLst>
      <p:ext uri="{BB962C8B-B14F-4D97-AF65-F5344CB8AC3E}">
        <p14:creationId xmlns:p14="http://schemas.microsoft.com/office/powerpoint/2010/main" val="17441646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9495"/>
            <a:ext cx="8229600" cy="639762"/>
          </a:xfrm>
        </p:spPr>
        <p:txBody>
          <a:bodyPr/>
          <a:lstStyle/>
          <a:p>
            <a:r>
              <a:rPr lang="en-US" sz="2800" dirty="0" smtClean="0">
                <a:solidFill>
                  <a:srgbClr val="990000"/>
                </a:solidFill>
              </a:rPr>
              <a:t>Application Processing – June 2013</a:t>
            </a:r>
            <a:endParaRPr lang="en-US" sz="2800" dirty="0">
              <a:solidFill>
                <a:srgbClr val="990000"/>
              </a:solidFill>
            </a:endParaRPr>
          </a:p>
        </p:txBody>
      </p:sp>
      <p:sp>
        <p:nvSpPr>
          <p:cNvPr id="4" name="Slide Number Placeholder 3"/>
          <p:cNvSpPr>
            <a:spLocks noGrp="1"/>
          </p:cNvSpPr>
          <p:nvPr>
            <p:ph type="sldNum" sz="quarter" idx="10"/>
          </p:nvPr>
        </p:nvSpPr>
        <p:spPr/>
        <p:txBody>
          <a:bodyPr/>
          <a:lstStyle/>
          <a:p>
            <a:pPr>
              <a:defRPr/>
            </a:pPr>
            <a:fld id="{E686D894-C12D-4E89-9AC1-7D6CA858CD32}" type="slidenum">
              <a:rPr lang="en-US" smtClean="0"/>
              <a:pPr>
                <a:defRPr/>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5360186"/>
              </p:ext>
            </p:extLst>
          </p:nvPr>
        </p:nvGraphicFramePr>
        <p:xfrm>
          <a:off x="232228" y="803628"/>
          <a:ext cx="8636000" cy="5874687"/>
        </p:xfrm>
        <a:graphic>
          <a:graphicData uri="http://schemas.openxmlformats.org/drawingml/2006/table">
            <a:tbl>
              <a:tblPr/>
              <a:tblGrid>
                <a:gridCol w="729482"/>
                <a:gridCol w="729482"/>
                <a:gridCol w="1155012"/>
                <a:gridCol w="942248"/>
                <a:gridCol w="896653"/>
                <a:gridCol w="896653"/>
                <a:gridCol w="900455"/>
                <a:gridCol w="1033433"/>
                <a:gridCol w="1352582"/>
              </a:tblGrid>
              <a:tr h="541127">
                <a:tc>
                  <a:txBody>
                    <a:bodyPr/>
                    <a:lstStyle/>
                    <a:p>
                      <a:pPr algn="l" fontAlgn="b"/>
                      <a:r>
                        <a:rPr lang="en-US" sz="1200" b="0" i="0" u="none" strike="noStrike" dirty="0">
                          <a:effectLst/>
                          <a:latin typeface="Arial"/>
                        </a:rPr>
                        <a:t>Region</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Circuit</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All Program Approvals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Expedited SNAP Approvals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Regular SNAP Approvals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All SNAP Approvals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Cash Approvals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Regular Medicaid Approvals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Disability Medicaid Approvals</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NW</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8000"/>
                          </a:solidFill>
                          <a:effectLst/>
                          <a:latin typeface="Arial"/>
                        </a:rPr>
                        <a:t>97.2%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95.8%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98.9%</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NW</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95.5%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95.8%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99.4%</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NW</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1" i="0" u="none" strike="noStrike">
                          <a:effectLst/>
                          <a:latin typeface="Arial"/>
                        </a:rPr>
                        <a:t>NW</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effectLst/>
                          <a:latin typeface="Arial"/>
                        </a:rPr>
                        <a:t>Subtotal</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96.8%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96.0%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96.4%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99.4%</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84973">
                <a:tc>
                  <a:txBody>
                    <a:bodyPr/>
                    <a:lstStyle/>
                    <a:p>
                      <a:pPr algn="l" fontAlgn="b"/>
                      <a:r>
                        <a:rPr lang="en-US" sz="1200" b="0" i="0" u="none" strike="noStrike">
                          <a:effectLst/>
                          <a:latin typeface="Arial"/>
                        </a:rPr>
                        <a:t>NE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FF0000"/>
                          </a:solidFill>
                          <a:effectLst/>
                          <a:latin typeface="Arial"/>
                        </a:rPr>
                        <a:t>82.8%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92.6%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95.6%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99.6%</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NE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98.8%</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NE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99.7%</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NE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95.8%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99.6%</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1" i="0" u="none" strike="noStrike">
                          <a:effectLst/>
                          <a:latin typeface="Arial"/>
                        </a:rPr>
                        <a:t>NE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effectLst/>
                          <a:latin typeface="Arial"/>
                        </a:rPr>
                        <a:t>Subtotal</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96.5%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96.8%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99.3%</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84973">
                <a:tc>
                  <a:txBody>
                    <a:bodyPr/>
                    <a:lstStyle/>
                    <a:p>
                      <a:pPr algn="l" fontAlgn="b"/>
                      <a:r>
                        <a:rPr lang="en-US" sz="1200" b="0" i="0" u="none" strike="noStrike">
                          <a:effectLst/>
                          <a:latin typeface="Arial"/>
                        </a:rPr>
                        <a:t>CNTRL</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94.4%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CNTRL</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91.4%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94.5%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99.6%</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CNTRL</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CNTRL</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99.2%</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1" i="0" u="none" strike="noStrike">
                          <a:effectLst/>
                          <a:latin typeface="Arial"/>
                        </a:rPr>
                        <a:t>CNTRL</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effectLst/>
                          <a:latin typeface="Arial"/>
                        </a:rPr>
                        <a:t>Subtotal</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effectLst/>
                          <a:latin typeface="Arial"/>
                        </a:rPr>
                        <a:t>94.8%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96.4%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99.7%</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84973">
                <a:tc>
                  <a:txBody>
                    <a:bodyPr/>
                    <a:lstStyle/>
                    <a:p>
                      <a:pPr algn="l" fontAlgn="b"/>
                      <a:r>
                        <a:rPr lang="en-US" sz="1200" b="0" i="0" u="none" strike="noStrike">
                          <a:effectLst/>
                          <a:latin typeface="Arial"/>
                        </a:rPr>
                        <a:t>SC</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95.6%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91.2%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99.7%</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SC</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FF0000"/>
                          </a:solidFill>
                          <a:effectLst/>
                          <a:latin typeface="Arial"/>
                        </a:rPr>
                        <a:t>66.7%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SC</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SC</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1" i="0" u="none" strike="noStrike">
                          <a:effectLst/>
                          <a:latin typeface="Arial"/>
                        </a:rPr>
                        <a:t>SC</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effectLst/>
                          <a:latin typeface="Arial"/>
                        </a:rPr>
                        <a:t>Subtotal</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96.5%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99.9%</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84973">
                <a:tc>
                  <a:txBody>
                    <a:bodyPr/>
                    <a:lstStyle/>
                    <a:p>
                      <a:pPr algn="l" fontAlgn="b"/>
                      <a:r>
                        <a:rPr lang="en-US" sz="1200" b="0" i="0" u="none" strike="noStrike">
                          <a:effectLst/>
                          <a:latin typeface="Arial"/>
                        </a:rPr>
                        <a:t>SE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97.8%</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96.0%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SE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99.8%</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SE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99.8%</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1" i="0" u="none" strike="noStrike">
                          <a:effectLst/>
                          <a:latin typeface="Arial"/>
                        </a:rPr>
                        <a:t>SE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effectLst/>
                          <a:latin typeface="Arial"/>
                        </a:rPr>
                        <a:t>Subtotal</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97.6%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99.9%</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84973">
                <a:tc>
                  <a:txBody>
                    <a:bodyPr/>
                    <a:lstStyle/>
                    <a:p>
                      <a:pPr algn="l" fontAlgn="b"/>
                      <a:r>
                        <a:rPr lang="en-US" sz="1200" b="0" i="0" u="none" strike="noStrike">
                          <a:effectLst/>
                          <a:latin typeface="Arial"/>
                        </a:rPr>
                        <a:t>So</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99.6%</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0" i="0" u="none" strike="noStrike">
                          <a:effectLst/>
                          <a:latin typeface="Arial"/>
                        </a:rPr>
                        <a:t>So</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16</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100.0%</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73">
                <a:tc>
                  <a:txBody>
                    <a:bodyPr/>
                    <a:lstStyle/>
                    <a:p>
                      <a:pPr algn="l" fontAlgn="b"/>
                      <a:r>
                        <a:rPr lang="en-US" sz="1200" b="1" i="0" u="none" strike="noStrike">
                          <a:effectLst/>
                          <a:latin typeface="Arial"/>
                        </a:rPr>
                        <a:t>So</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effectLst/>
                          <a:latin typeface="Arial"/>
                        </a:rPr>
                        <a:t>Subtotal</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98.9%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99.2%</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99.4%</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200" b="1" i="0" u="none" strike="noStrike">
                          <a:solidFill>
                            <a:srgbClr val="008000"/>
                          </a:solidFill>
                          <a:effectLst/>
                          <a:latin typeface="Arial"/>
                        </a:rPr>
                        <a:t>99.6%</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84973">
                <a:tc>
                  <a:txBody>
                    <a:bodyPr/>
                    <a:lstStyle/>
                    <a:p>
                      <a:pPr algn="l" fontAlgn="b"/>
                      <a:r>
                        <a:rPr lang="en-US" sz="1200" b="1" i="0" u="none" strike="noStrike">
                          <a:effectLst/>
                          <a:latin typeface="Arial"/>
                        </a:rPr>
                        <a:t>State</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200" b="1" i="0" u="none" strike="noStrike">
                          <a:effectLst/>
                          <a:latin typeface="Arial"/>
                        </a:rPr>
                        <a:t>Total</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200" b="1" i="0" u="none" strike="noStrike">
                          <a:solidFill>
                            <a:srgbClr val="008000"/>
                          </a:solidFill>
                          <a:effectLst/>
                          <a:latin typeface="Arial"/>
                        </a:rPr>
                        <a:t>97.9%</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97.7%</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97.5%</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98.1%</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8000"/>
                          </a:solidFill>
                          <a:effectLst/>
                          <a:latin typeface="Arial"/>
                        </a:rPr>
                        <a:t>99.7%</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73">
                <a:tc>
                  <a:txBody>
                    <a:bodyPr/>
                    <a:lstStyle/>
                    <a:p>
                      <a:pPr algn="l" fontAlgn="b"/>
                      <a:r>
                        <a:rPr lang="en-US" sz="1200" b="1" i="0" u="none" strike="noStrike">
                          <a:effectLst/>
                          <a:latin typeface="Arial"/>
                        </a:rPr>
                        <a:t>Target</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effectLst/>
                        <a:latin typeface="Arial"/>
                      </a:endParaRP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95.0%</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200" b="1" i="0" u="none" strike="noStrike">
                          <a:effectLst/>
                          <a:latin typeface="Arial"/>
                        </a:rPr>
                        <a:t>95.0%</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200" b="1" i="0" u="none" strike="noStrike">
                          <a:effectLst/>
                          <a:latin typeface="Arial"/>
                        </a:rPr>
                        <a:t>95.0%</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200" b="1" i="0" u="none" strike="noStrike">
                          <a:effectLst/>
                          <a:latin typeface="Arial"/>
                        </a:rPr>
                        <a:t>95.0%</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200" b="1" i="0" u="none" strike="noStrike">
                          <a:effectLst/>
                          <a:latin typeface="Arial"/>
                        </a:rPr>
                        <a:t>95.0%</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200" b="1" i="0" u="none" strike="noStrike">
                          <a:effectLst/>
                          <a:latin typeface="Arial"/>
                        </a:rPr>
                        <a:t>95.0%</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200" b="1" i="0" u="none" strike="noStrike" dirty="0">
                          <a:effectLst/>
                          <a:latin typeface="Arial"/>
                        </a:rPr>
                        <a:t>95.0%</a:t>
                      </a:r>
                    </a:p>
                  </a:txBody>
                  <a:tcPr marL="7083" marR="7083" marT="7083"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r>
            </a:tbl>
          </a:graphicData>
        </a:graphic>
      </p:graphicFrame>
    </p:spTree>
    <p:extLst>
      <p:ext uri="{BB962C8B-B14F-4D97-AF65-F5344CB8AC3E}">
        <p14:creationId xmlns:p14="http://schemas.microsoft.com/office/powerpoint/2010/main" val="70152432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4,1236005835,U:\COMMON\1TRAINING\Q.M. information\QMS Training 2008\DR Training\Designated Reader training5.29.2009\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5,1236005835,U:\COMMON\1TRAINING\Q.M. information\QMS Training 2008\DR Training\Designated Reader training5.29.2009\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A5002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28575" cap="flat" cmpd="sng" algn="ctr">
          <a:solidFill>
            <a:srgbClr val="A5002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13533</TotalTime>
  <Words>1256</Words>
  <Application>Microsoft Office PowerPoint</Application>
  <PresentationFormat>On-screen Show (4:3)</PresentationFormat>
  <Paragraphs>371</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Default Design</vt:lpstr>
      <vt:lpstr>Image</vt:lpstr>
      <vt:lpstr>Bitmap Image</vt:lpstr>
      <vt:lpstr>PowerPoint Presentation</vt:lpstr>
      <vt:lpstr>Three Key Points</vt:lpstr>
      <vt:lpstr>PowerPoint Presentation</vt:lpstr>
      <vt:lpstr>Completing the Review</vt:lpstr>
      <vt:lpstr>PowerPoint Presentation</vt:lpstr>
      <vt:lpstr>PowerPoint Presentation</vt:lpstr>
      <vt:lpstr>Food Stamp Payment Accuracy</vt:lpstr>
      <vt:lpstr>Making Outcome Data Accessible</vt:lpstr>
      <vt:lpstr>Application Processing – June 2013</vt:lpstr>
      <vt:lpstr>Community-Based Care Lead Agency Scorecard</vt:lpstr>
      <vt:lpstr>Spinners</vt:lpstr>
      <vt:lpstr>From Snapshots to Movies</vt:lpstr>
      <vt:lpstr>TANF Adults in Sept. 1996 Oct. 1996 to June 2011</vt:lpstr>
      <vt:lpstr>TANF Children in Sept. 1996  Who Are Now Adults</vt:lpstr>
      <vt:lpstr>Example Google Motion Chart</vt:lpstr>
      <vt:lpstr>Links and Resources</vt:lpstr>
    </vt:vector>
  </TitlesOfParts>
  <Company>DCF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D15</dc:creator>
  <cp:lastModifiedBy>Don</cp:lastModifiedBy>
  <cp:revision>894</cp:revision>
  <cp:lastPrinted>2013-04-24T18:47:09Z</cp:lastPrinted>
  <dcterms:created xsi:type="dcterms:W3CDTF">2006-11-13T17:48:13Z</dcterms:created>
  <dcterms:modified xsi:type="dcterms:W3CDTF">2013-08-13T20:51:54Z</dcterms:modified>
</cp:coreProperties>
</file>